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aleway SemiBold"/>
      <p:regular r:id="rId38"/>
      <p:bold r:id="rId39"/>
      <p:italic r:id="rId40"/>
      <p:boldItalic r:id="rId41"/>
    </p:embeddedFont>
    <p:embeddedFont>
      <p:font typeface="Raleway"/>
      <p:regular r:id="rId42"/>
      <p:bold r:id="rId43"/>
      <p:italic r:id="rId44"/>
      <p:boldItalic r:id="rId45"/>
    </p:embeddedFont>
    <p:embeddedFont>
      <p:font typeface="Roboto"/>
      <p:regular r:id="rId46"/>
      <p:bold r:id="rId47"/>
      <p:italic r:id="rId48"/>
      <p:boldItalic r:id="rId49"/>
    </p:embeddedFont>
    <p:embeddedFont>
      <p:font typeface="Lato"/>
      <p:regular r:id="rId50"/>
      <p:bold r:id="rId51"/>
      <p:italic r:id="rId52"/>
      <p:boldItalic r:id="rId53"/>
    </p:embeddedFont>
    <p:embeddedFont>
      <p:font typeface="Lato Light"/>
      <p:regular r:id="rId54"/>
      <p:bold r:id="rId55"/>
      <p:italic r:id="rId56"/>
      <p:boldItalic r:id="rId57"/>
    </p:embeddedFont>
    <p:embeddedFont>
      <p:font typeface="Barlow Light"/>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9EAE872-96F4-4345-8EB4-57056A684C09}">
  <a:tblStyle styleId="{B9EAE872-96F4-4345-8EB4-57056A684C0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alewaySemiBold-italic.fntdata"/><Relationship Id="rId42" Type="http://schemas.openxmlformats.org/officeDocument/2006/relationships/font" Target="fonts/Raleway-regular.fntdata"/><Relationship Id="rId41" Type="http://schemas.openxmlformats.org/officeDocument/2006/relationships/font" Target="fonts/RalewaySemiBold-boldItalic.fntdata"/><Relationship Id="rId44" Type="http://schemas.openxmlformats.org/officeDocument/2006/relationships/font" Target="fonts/Raleway-italic.fntdata"/><Relationship Id="rId43" Type="http://schemas.openxmlformats.org/officeDocument/2006/relationships/font" Target="fonts/Raleway-bold.fntdata"/><Relationship Id="rId46" Type="http://schemas.openxmlformats.org/officeDocument/2006/relationships/font" Target="fonts/Roboto-regular.fntdata"/><Relationship Id="rId45" Type="http://schemas.openxmlformats.org/officeDocument/2006/relationships/font" Target="fonts/Raleway-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alewaySemiBold-bold.fntdata"/><Relationship Id="rId38" Type="http://schemas.openxmlformats.org/officeDocument/2006/relationships/font" Target="fonts/RalewaySemiBold-regular.fntdata"/><Relationship Id="rId61" Type="http://schemas.openxmlformats.org/officeDocument/2006/relationships/font" Target="fonts/BarlowLight-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BarlowLight-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6.xml"/><Relationship Id="rId55" Type="http://schemas.openxmlformats.org/officeDocument/2006/relationships/font" Target="fonts/LatoLight-bold.fntdata"/><Relationship Id="rId10" Type="http://schemas.openxmlformats.org/officeDocument/2006/relationships/slide" Target="slides/slide5.xml"/><Relationship Id="rId54" Type="http://schemas.openxmlformats.org/officeDocument/2006/relationships/font" Target="fonts/LatoLight-regular.fntdata"/><Relationship Id="rId13" Type="http://schemas.openxmlformats.org/officeDocument/2006/relationships/slide" Target="slides/slide8.xml"/><Relationship Id="rId57" Type="http://schemas.openxmlformats.org/officeDocument/2006/relationships/font" Target="fonts/LatoLight-boldItalic.fntdata"/><Relationship Id="rId12" Type="http://schemas.openxmlformats.org/officeDocument/2006/relationships/slide" Target="slides/slide7.xml"/><Relationship Id="rId56" Type="http://schemas.openxmlformats.org/officeDocument/2006/relationships/font" Target="fonts/LatoLight-italic.fntdata"/><Relationship Id="rId15" Type="http://schemas.openxmlformats.org/officeDocument/2006/relationships/slide" Target="slides/slide10.xml"/><Relationship Id="rId59" Type="http://schemas.openxmlformats.org/officeDocument/2006/relationships/font" Target="fonts/BarlowLight-bold.fntdata"/><Relationship Id="rId14" Type="http://schemas.openxmlformats.org/officeDocument/2006/relationships/slide" Target="slides/slide9.xml"/><Relationship Id="rId58" Type="http://schemas.openxmlformats.org/officeDocument/2006/relationships/font" Target="fonts/BarlowLigh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calxpress.com/news/2020-05-virus-mutations-stronger-strain-experts.htm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003.05580.pdf" TargetMode="External"/><Relationship Id="rId3" Type="http://schemas.openxmlformats.org/officeDocument/2006/relationships/hyperlink" Target="https://pubmed.ncbi.nlm.nih.gov/32167180/?from_term=the+most+severe+strain+of+covid19&amp;from_pos=3"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calxpress.com/news/2020-05-virus-mutations-stronger-strain-experts.htm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82130158a_1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82130158a_1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82130158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82130158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7edfed7c0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7edfed7c0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8558856f7a_1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558856f7a_1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8558856f7a_1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558856f7a_1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8558856f7a_1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558856f7a_1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8558856f7a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558856f7a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8558856f7a_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8558856f7a_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control for no of hospital beds, no of Doctors per capita to make sure mortality is only due to the virus not lack of preparedness.</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controlling for differences between geographical locations such as healthcare facilities, population demographics, etc.</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Response variable: mortality, frequency they show up in terms of genomic sampling and proportion of each strain (probability of being in the population).</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Normalize the number of cases by time.</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Data is a random sampling of genotype</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Model???</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Correlate cases with specific strains at diff times???</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mortality versus hospitalization, Number of critical cases and number of deaths can be combined.</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confirmed cases/ no of tests to measure infectivity.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8558856f7a_9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558856f7a_9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8558856f7a_9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558856f7a_9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8047a0cea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8047a0cea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8558856f7a_9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8558856f7a_9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454"/>
              </a:lnSpc>
              <a:spcBef>
                <a:spcPts val="0"/>
              </a:spcBef>
              <a:spcAft>
                <a:spcPts val="0"/>
              </a:spcAft>
              <a:buNone/>
            </a:pPr>
            <a:r>
              <a:rPr lang="en" sz="1200">
                <a:latin typeface="Lato"/>
                <a:ea typeface="Lato"/>
                <a:cs typeface="Lato"/>
                <a:sym typeface="Lato"/>
              </a:rPr>
              <a:t>The impact of the COVID-19 outbreak can be curtailed with the assessment of severity strain by strain, ability to distinguish asymptomatic cases from debilitating cases, and availability of required vaccine(s) for various strains of SARS COV-2. This would enable health care workers to effectively triage patients, reduce the burden of hospitalizations, therefore, enable countries to successfully mitigate the current pandemic and prepare for future waves. </a:t>
            </a:r>
            <a:endParaRPr sz="1200">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803fd7d72b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803fd7d72b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lang="en" sz="1050" u="sng">
                <a:solidFill>
                  <a:srgbClr val="1A73E8"/>
                </a:solidFill>
                <a:latin typeface="Roboto"/>
                <a:ea typeface="Roboto"/>
                <a:cs typeface="Roboto"/>
                <a:sym typeface="Roboto"/>
                <a:hlinkClick r:id="rId2"/>
              </a:rPr>
              <a:t>https://medicalxpress.com/news/2020-05-virus-mutations-stronger-strain-experts.html</a:t>
            </a:r>
            <a:r>
              <a:rPr lang="en" sz="1050">
                <a:solidFill>
                  <a:srgbClr val="3C4043"/>
                </a:solidFill>
                <a:latin typeface="Roboto"/>
                <a:ea typeface="Roboto"/>
                <a:cs typeface="Roboto"/>
                <a:sym typeface="Roboto"/>
              </a:rPr>
              <a:t> Mutation doesn’t mean systematically more severe disease. If we know where mutation is going we can estimate either more preparedness or encourage to ease the lockdown. (From Dr. Raouf).</a:t>
            </a:r>
            <a:endParaRPr sz="1050">
              <a:solidFill>
                <a:srgbClr val="3C4043"/>
              </a:solidFill>
              <a:latin typeface="Roboto"/>
              <a:ea typeface="Roboto"/>
              <a:cs typeface="Roboto"/>
              <a:sym typeface="Roboto"/>
            </a:endParaRPr>
          </a:p>
          <a:p>
            <a:pPr indent="0" lvl="0" marL="0" rtl="0" algn="l">
              <a:lnSpc>
                <a:spcPct val="115000"/>
              </a:lnSpc>
              <a:spcBef>
                <a:spcPts val="0"/>
              </a:spcBef>
              <a:spcAft>
                <a:spcPts val="0"/>
              </a:spcAft>
              <a:buNone/>
            </a:pPr>
            <a:r>
              <a:rPr lang="en" sz="850" u="sng">
                <a:solidFill>
                  <a:srgbClr val="1155CC"/>
                </a:solidFill>
                <a:highlight>
                  <a:srgbClr val="FFFFFF"/>
                </a:highlight>
                <a:latin typeface="Roboto"/>
                <a:ea typeface="Roboto"/>
                <a:cs typeface="Roboto"/>
                <a:sym typeface="Roboto"/>
              </a:rPr>
              <a:t>Show less</a:t>
            </a:r>
            <a:endParaRPr sz="850" u="sng">
              <a:solidFill>
                <a:srgbClr val="1155CC"/>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8558856f7a_1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558856f7a_1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8558856f7a_1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8558856f7a_1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803fd7d72b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803fd7d72b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8558856f7a_1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8558856f7a_1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8558856f7a_1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8558856f7a_1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1A1A1A"/>
              </a:buClr>
              <a:buSzPts val="1400"/>
              <a:buChar char="●"/>
            </a:pPr>
            <a:r>
              <a:rPr lang="en" sz="1400">
                <a:solidFill>
                  <a:srgbClr val="1A1A1A"/>
                </a:solidFill>
              </a:rPr>
              <a:t>The preparedness of a country is a complex measure, which depends on many factors, both present and historical.</a:t>
            </a:r>
            <a:endParaRPr sz="1400">
              <a:solidFill>
                <a:srgbClr val="1A1A1A"/>
              </a:solidFill>
            </a:endParaRPr>
          </a:p>
          <a:p>
            <a:pPr indent="-317500" lvl="0" marL="457200" rtl="0" algn="l">
              <a:spcBef>
                <a:spcPts val="0"/>
              </a:spcBef>
              <a:spcAft>
                <a:spcPts val="0"/>
              </a:spcAft>
              <a:buClr>
                <a:srgbClr val="1A1A1A"/>
              </a:buClr>
              <a:buSzPts val="1400"/>
              <a:buChar char="●"/>
            </a:pPr>
            <a:r>
              <a:rPr lang="en" sz="1400">
                <a:solidFill>
                  <a:srgbClr val="1A1A1A"/>
                </a:solidFill>
              </a:rPr>
              <a:t>We have calculated the degree of preparedness by measuring:</a:t>
            </a:r>
            <a:endParaRPr sz="1400">
              <a:solidFill>
                <a:srgbClr val="1A1A1A"/>
              </a:solidFill>
            </a:endParaRPr>
          </a:p>
          <a:p>
            <a:pPr indent="-317500" lvl="0" marL="914400" rtl="0" algn="l">
              <a:spcBef>
                <a:spcPts val="0"/>
              </a:spcBef>
              <a:spcAft>
                <a:spcPts val="0"/>
              </a:spcAft>
              <a:buClr>
                <a:srgbClr val="1A1A1A"/>
              </a:buClr>
              <a:buSzPts val="1400"/>
              <a:buChar char="★"/>
            </a:pPr>
            <a:r>
              <a:rPr lang="en" sz="1400">
                <a:solidFill>
                  <a:srgbClr val="1A1A1A"/>
                </a:solidFill>
              </a:rPr>
              <a:t>Total No of tests done/Total No of confirmed cases</a:t>
            </a:r>
            <a:endParaRPr sz="1400">
              <a:solidFill>
                <a:srgbClr val="1A1A1A"/>
              </a:solidFill>
            </a:endParaRPr>
          </a:p>
          <a:p>
            <a:pPr indent="-317500" lvl="0" marL="914400" rtl="0" algn="l">
              <a:spcBef>
                <a:spcPts val="0"/>
              </a:spcBef>
              <a:spcAft>
                <a:spcPts val="0"/>
              </a:spcAft>
              <a:buClr>
                <a:srgbClr val="1A1A1A"/>
              </a:buClr>
              <a:buSzPts val="1400"/>
              <a:buChar char="★"/>
            </a:pPr>
            <a:r>
              <a:rPr lang="en" sz="1400">
                <a:solidFill>
                  <a:srgbClr val="1A1A1A"/>
                </a:solidFill>
              </a:rPr>
              <a:t>No of physicians per 100,000 ppl</a:t>
            </a:r>
            <a:endParaRPr sz="1400">
              <a:solidFill>
                <a:srgbClr val="1A1A1A"/>
              </a:solidFill>
            </a:endParaRPr>
          </a:p>
          <a:p>
            <a:pPr indent="-317500" lvl="0" marL="914400" rtl="0" algn="l">
              <a:spcBef>
                <a:spcPts val="0"/>
              </a:spcBef>
              <a:spcAft>
                <a:spcPts val="0"/>
              </a:spcAft>
              <a:buClr>
                <a:srgbClr val="1A1A1A"/>
              </a:buClr>
              <a:buSzPts val="1400"/>
              <a:buChar char="★"/>
            </a:pPr>
            <a:r>
              <a:rPr lang="en" sz="1400">
                <a:solidFill>
                  <a:srgbClr val="1A1A1A"/>
                </a:solidFill>
              </a:rPr>
              <a:t>No of hospital beds per 100,000 ppl in 2020</a:t>
            </a:r>
            <a:endParaRPr sz="1400">
              <a:solidFill>
                <a:srgbClr val="1A1A1A"/>
              </a:solidFill>
            </a:endParaRPr>
          </a:p>
          <a:p>
            <a:pPr indent="-317500" lvl="0" marL="914400" rtl="0" algn="l">
              <a:spcBef>
                <a:spcPts val="0"/>
              </a:spcBef>
              <a:spcAft>
                <a:spcPts val="0"/>
              </a:spcAft>
              <a:buClr>
                <a:srgbClr val="1A1A1A"/>
              </a:buClr>
              <a:buSzPts val="1400"/>
              <a:buChar char="★"/>
            </a:pPr>
            <a:r>
              <a:rPr lang="en" sz="1400">
                <a:solidFill>
                  <a:srgbClr val="1A1A1A"/>
                </a:solidFill>
              </a:rPr>
              <a:t>Average of hospital beds over the past 2 decades, which gives a good idea of the established healthcare facilities of the country.</a:t>
            </a:r>
            <a:endParaRPr sz="1400">
              <a:solidFill>
                <a:srgbClr val="1A1A1A"/>
              </a:solidFill>
            </a:endParaRPr>
          </a:p>
          <a:p>
            <a:pPr indent="-317500" lvl="0" marL="457200" rtl="0" algn="l">
              <a:spcBef>
                <a:spcPts val="0"/>
              </a:spcBef>
              <a:spcAft>
                <a:spcPts val="0"/>
              </a:spcAft>
              <a:buClr>
                <a:srgbClr val="1A1A1A"/>
              </a:buClr>
              <a:buSzPts val="1400"/>
              <a:buChar char="●"/>
            </a:pPr>
            <a:r>
              <a:rPr lang="en" sz="1400">
                <a:solidFill>
                  <a:srgbClr val="1A1A1A"/>
                </a:solidFill>
              </a:rPr>
              <a:t>A weighted average of these 4 factors, and multiplication with a constant was taken to give the final value of preparedness.</a:t>
            </a:r>
            <a:endParaRPr sz="1400">
              <a:solidFill>
                <a:srgbClr val="1A1A1A"/>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782130158a_7_1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82130158a_7_1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50">
                <a:solidFill>
                  <a:srgbClr val="3C4043"/>
                </a:solidFill>
                <a:highlight>
                  <a:srgbClr val="FFFFFF"/>
                </a:highlight>
                <a:latin typeface="Roboto"/>
                <a:ea typeface="Roboto"/>
                <a:cs typeface="Roboto"/>
                <a:sym typeface="Roboto"/>
              </a:rPr>
              <a:t>Strikingly, we observed divergence of COVID-19 strains isolated from human hosts has steadily increased from December 2019 to March 2020, suggesting COVID-19 is actively evolving in human hosts. From all existing human COVID-19 genome sequences, we calculated the first common model that represents the </a:t>
            </a:r>
            <a:r>
              <a:rPr b="1" lang="en" sz="1050">
                <a:solidFill>
                  <a:srgbClr val="3C4043"/>
                </a:solidFill>
                <a:highlight>
                  <a:srgbClr val="FFFFFF"/>
                </a:highlight>
                <a:latin typeface="Roboto"/>
                <a:ea typeface="Roboto"/>
                <a:cs typeface="Roboto"/>
                <a:sym typeface="Roboto"/>
              </a:rPr>
              <a:t>shared sequences of the human COVID-19 strains</a:t>
            </a:r>
            <a:r>
              <a:rPr lang="en" sz="1050">
                <a:solidFill>
                  <a:srgbClr val="3C4043"/>
                </a:solidFill>
                <a:highlight>
                  <a:srgbClr val="FFFFFF"/>
                </a:highlight>
                <a:latin typeface="Roboto"/>
                <a:ea typeface="Roboto"/>
                <a:cs typeface="Roboto"/>
                <a:sym typeface="Roboto"/>
              </a:rPr>
              <a:t>, which provides important information for </a:t>
            </a:r>
            <a:r>
              <a:rPr b="1" lang="en" sz="1050">
                <a:solidFill>
                  <a:srgbClr val="3C4043"/>
                </a:solidFill>
                <a:highlight>
                  <a:srgbClr val="FFFFFF"/>
                </a:highlight>
                <a:latin typeface="Roboto"/>
                <a:ea typeface="Roboto"/>
                <a:cs typeface="Roboto"/>
                <a:sym typeface="Roboto"/>
              </a:rPr>
              <a:t>vaccine and antibody development</a:t>
            </a:r>
            <a:r>
              <a:rPr lang="en" sz="1050">
                <a:solidFill>
                  <a:srgbClr val="3C4043"/>
                </a:solidFill>
                <a:highlight>
                  <a:srgbClr val="FFFFFF"/>
                </a:highlight>
                <a:latin typeface="Roboto"/>
                <a:ea typeface="Roboto"/>
                <a:cs typeface="Roboto"/>
                <a:sym typeface="Roboto"/>
              </a:rPr>
              <a:t>. Geographic and time- course analysis of the evolutionary trees of the human COVID-19 reveals possible </a:t>
            </a:r>
            <a:r>
              <a:rPr b="1" lang="en" sz="1050">
                <a:solidFill>
                  <a:srgbClr val="3C4043"/>
                </a:solidFill>
                <a:highlight>
                  <a:srgbClr val="FFFFFF"/>
                </a:highlight>
                <a:latin typeface="Roboto"/>
                <a:ea typeface="Roboto"/>
                <a:cs typeface="Roboto"/>
                <a:sym typeface="Roboto"/>
              </a:rPr>
              <a:t>evolutional paths among strains from 21 countries</a:t>
            </a:r>
            <a:r>
              <a:rPr lang="en" sz="1050">
                <a:solidFill>
                  <a:srgbClr val="3C4043"/>
                </a:solidFill>
                <a:highlight>
                  <a:srgbClr val="FFFFFF"/>
                </a:highlight>
                <a:latin typeface="Roboto"/>
                <a:ea typeface="Roboto"/>
                <a:cs typeface="Roboto"/>
                <a:sym typeface="Roboto"/>
              </a:rPr>
              <a:t>. This finding has important implications to the management of COVID-19 and the development of vaccines. </a:t>
            </a:r>
            <a:r>
              <a:rPr lang="en" sz="1050" u="sng">
                <a:solidFill>
                  <a:schemeClr val="hlink"/>
                </a:solidFill>
                <a:highlight>
                  <a:srgbClr val="FFFFFF"/>
                </a:highlight>
                <a:latin typeface="Roboto"/>
                <a:ea typeface="Roboto"/>
                <a:cs typeface="Roboto"/>
                <a:sym typeface="Roboto"/>
                <a:hlinkClick r:id="rId2"/>
              </a:rPr>
              <a:t>https://arxiv.org/pdf/2003.05580.pdf</a:t>
            </a:r>
            <a:r>
              <a:rPr lang="en" sz="1050">
                <a:solidFill>
                  <a:srgbClr val="3C4043"/>
                </a:solidFill>
                <a:highlight>
                  <a:srgbClr val="FFFFFF"/>
                </a:highlight>
                <a:latin typeface="Roboto"/>
                <a:ea typeface="Roboto"/>
                <a:cs typeface="Roboto"/>
                <a:sym typeface="Roboto"/>
              </a:rPr>
              <a:t> </a:t>
            </a:r>
            <a:endParaRPr sz="1050">
              <a:solidFill>
                <a:srgbClr val="3C4043"/>
              </a:solidFill>
              <a:highlight>
                <a:srgbClr val="FFFFFF"/>
              </a:highlight>
              <a:latin typeface="Roboto"/>
              <a:ea typeface="Roboto"/>
              <a:cs typeface="Roboto"/>
              <a:sym typeface="Roboto"/>
            </a:endParaRPr>
          </a:p>
          <a:p>
            <a:pPr indent="0" lvl="0" marL="0" rtl="0" algn="l">
              <a:spcBef>
                <a:spcPts val="1200"/>
              </a:spcBef>
              <a:spcAft>
                <a:spcPts val="0"/>
              </a:spcAft>
              <a:buNone/>
            </a:pPr>
            <a:r>
              <a:rPr lang="en" sz="1050">
                <a:solidFill>
                  <a:srgbClr val="3C4043"/>
                </a:solidFill>
                <a:highlight>
                  <a:srgbClr val="FFFFFF"/>
                </a:highlight>
                <a:latin typeface="Roboto"/>
                <a:ea typeface="Roboto"/>
                <a:cs typeface="Roboto"/>
                <a:sym typeface="Roboto"/>
              </a:rPr>
              <a:t>retrieved 95 full‐length genomic sequences of SARAS‐CoV‐2 strains from the National Center for Biotechnology Information and GISAID databases, established the reference sequence by conducting multiple sequence alignment and phylogenetic analyses, and analyzed sequence variations along the SARS‐CoV‐2 genome. findings suggested that there may be selective mutations in SARS‐COV‐2, and it is necessary to</a:t>
            </a:r>
            <a:r>
              <a:rPr b="1" lang="en" sz="1050">
                <a:solidFill>
                  <a:srgbClr val="3C4043"/>
                </a:solidFill>
                <a:highlight>
                  <a:srgbClr val="FFFFFF"/>
                </a:highlight>
                <a:latin typeface="Roboto"/>
                <a:ea typeface="Roboto"/>
                <a:cs typeface="Roboto"/>
                <a:sym typeface="Roboto"/>
              </a:rPr>
              <a:t> avoid certain regions when designing primers and probes</a:t>
            </a:r>
            <a:r>
              <a:rPr lang="en" sz="1050">
                <a:solidFill>
                  <a:srgbClr val="3C4043"/>
                </a:solidFill>
                <a:highlight>
                  <a:srgbClr val="FFFFFF"/>
                </a:highlight>
                <a:latin typeface="Roboto"/>
                <a:ea typeface="Roboto"/>
                <a:cs typeface="Roboto"/>
                <a:sym typeface="Roboto"/>
              </a:rPr>
              <a:t>. Establishment of the reference sequence for SARS‐CoV‐2 could benefit not only biological study of this virus but also diagnosis, clinical monitoring and intervention of SARS‐CoV‐2 infection in the future. </a:t>
            </a:r>
            <a:r>
              <a:rPr lang="en" sz="1050" u="sng">
                <a:solidFill>
                  <a:schemeClr val="hlink"/>
                </a:solidFill>
                <a:highlight>
                  <a:srgbClr val="FFFFFF"/>
                </a:highlight>
                <a:latin typeface="Roboto"/>
                <a:ea typeface="Roboto"/>
                <a:cs typeface="Roboto"/>
                <a:sym typeface="Roboto"/>
                <a:hlinkClick r:id="rId3"/>
              </a:rPr>
              <a:t>https://pubmed.ncbi.nlm.nih.gov/32167180/?from_term=the+most+severe+strain+of+covid19&amp;from_pos=3</a:t>
            </a:r>
            <a:r>
              <a:rPr lang="en" sz="1050">
                <a:solidFill>
                  <a:srgbClr val="3C4043"/>
                </a:solidFill>
                <a:highlight>
                  <a:srgbClr val="FFFFFF"/>
                </a:highlight>
                <a:latin typeface="Roboto"/>
                <a:ea typeface="Roboto"/>
                <a:cs typeface="Roboto"/>
                <a:sym typeface="Roboto"/>
              </a:rPr>
              <a: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8558856f7a_1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558856f7a_1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8558856f7a_1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8558856f7a_1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803fd7d72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03fd7d72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latin typeface="Lato"/>
                <a:ea typeface="Lato"/>
                <a:cs typeface="Lato"/>
                <a:sym typeface="Lato"/>
              </a:rPr>
              <a:t>Analyse </a:t>
            </a:r>
            <a:r>
              <a:rPr lang="en" sz="1300">
                <a:solidFill>
                  <a:srgbClr val="1D1C1D"/>
                </a:solidFill>
                <a:latin typeface="Lato"/>
                <a:ea typeface="Lato"/>
                <a:cs typeface="Lato"/>
                <a:sym typeface="Lato"/>
              </a:rPr>
              <a:t>the severity of SARS COV-2 strain by strain in a bid to abate deaths, and prepare for resurgence.</a:t>
            </a:r>
            <a:endParaRPr sz="1300">
              <a:solidFill>
                <a:srgbClr val="1D1C1D"/>
              </a:solidFill>
              <a:latin typeface="Lato"/>
              <a:ea typeface="Lato"/>
              <a:cs typeface="Lato"/>
              <a:sym typeface="Lato"/>
            </a:endParaRPr>
          </a:p>
          <a:p>
            <a:pPr indent="0" lvl="0" marL="0" rtl="0" algn="l">
              <a:lnSpc>
                <a:spcPct val="115000"/>
              </a:lnSpc>
              <a:spcBef>
                <a:spcPts val="1600"/>
              </a:spcBef>
              <a:spcAft>
                <a:spcPts val="0"/>
              </a:spcAft>
              <a:buNone/>
            </a:pPr>
            <a:r>
              <a:rPr lang="en" sz="1300">
                <a:solidFill>
                  <a:srgbClr val="1D1C1D"/>
                </a:solidFill>
              </a:rPr>
              <a:t>Which COVID-19 strains have been correlated with the most severe outcomes up to date?</a:t>
            </a:r>
            <a:endParaRPr sz="1300">
              <a:solidFill>
                <a:srgbClr val="1D1C1D"/>
              </a:solidFill>
              <a:latin typeface="Lato"/>
              <a:ea typeface="Lato"/>
              <a:cs typeface="Lato"/>
              <a:sym typeface="La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8558856f7a_1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8558856f7a_1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8558856f7a_1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558856f7a_1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8558856f7a_1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8558856f7a_1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8558856f7a_1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558856f7a_1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marR="190500" rtl="0" algn="l">
              <a:lnSpc>
                <a:spcPct val="146668"/>
              </a:lnSpc>
              <a:spcBef>
                <a:spcPts val="0"/>
              </a:spcBef>
              <a:spcAft>
                <a:spcPts val="0"/>
              </a:spcAft>
              <a:buClr>
                <a:schemeClr val="accent1"/>
              </a:buClr>
              <a:buSzPts val="1300"/>
              <a:buFont typeface="Arial"/>
              <a:buChar char="●"/>
            </a:pPr>
            <a:r>
              <a:rPr lang="en" sz="1300">
                <a:solidFill>
                  <a:srgbClr val="1D1C1D"/>
                </a:solidFill>
              </a:rPr>
              <a:t>The estimated mean evolutionary rate for 2019‐nCoV ranged from 1.7926 × 10−3 to 1.8266 × 10−3 substitutions per site per year. positively impact public health in terms </a:t>
            </a:r>
            <a:endParaRPr sz="1300">
              <a:solidFill>
                <a:srgbClr val="1D1C1D"/>
              </a:solidFill>
            </a:endParaRPr>
          </a:p>
          <a:p>
            <a:pPr indent="-311150" lvl="0" marL="457200" marR="190500" rtl="0" algn="l">
              <a:lnSpc>
                <a:spcPct val="146668"/>
              </a:lnSpc>
              <a:spcBef>
                <a:spcPts val="0"/>
              </a:spcBef>
              <a:spcAft>
                <a:spcPts val="0"/>
              </a:spcAft>
              <a:buClr>
                <a:schemeClr val="accent1"/>
              </a:buClr>
              <a:buSzPts val="1300"/>
              <a:buFont typeface="Arial"/>
              <a:buChar char="●"/>
            </a:pPr>
            <a:r>
              <a:rPr lang="en" sz="1300">
                <a:solidFill>
                  <a:srgbClr val="1D1C1D"/>
                </a:solidFill>
              </a:rPr>
              <a:t>Epidemiological investigations and genomic data surveillance could guide prevention efforts to reduce COV-19 transmission (</a:t>
            </a:r>
            <a:r>
              <a:rPr lang="en" sz="1300">
                <a:solidFill>
                  <a:srgbClr val="222222"/>
                </a:solidFill>
              </a:rPr>
              <a:t>Li et al., 2020). </a:t>
            </a:r>
            <a:endParaRPr sz="1300">
              <a:solidFill>
                <a:schemeClr val="accent1"/>
              </a:solidFill>
              <a:latin typeface="Lato"/>
              <a:ea typeface="Lato"/>
              <a:cs typeface="Lato"/>
              <a:sym typeface="Lato"/>
            </a:endParaRPr>
          </a:p>
          <a:p>
            <a:pPr indent="-311150" lvl="0" marL="457200" marR="190500" rtl="0" algn="l">
              <a:lnSpc>
                <a:spcPct val="146668"/>
              </a:lnSpc>
              <a:spcBef>
                <a:spcPts val="0"/>
              </a:spcBef>
              <a:spcAft>
                <a:spcPts val="0"/>
              </a:spcAft>
              <a:buClr>
                <a:schemeClr val="accent1"/>
              </a:buClr>
              <a:buSzPts val="1300"/>
              <a:buFont typeface="Arial"/>
              <a:buChar char="●"/>
            </a:pPr>
            <a:r>
              <a:rPr lang="en" sz="1300">
                <a:solidFill>
                  <a:srgbClr val="1D1C1D"/>
                </a:solidFill>
              </a:rPr>
              <a:t>Phylogenetic analysis validly assesses the transmission dynamics for COVID-19 and guides prevention (</a:t>
            </a:r>
            <a:r>
              <a:rPr lang="en" sz="1300">
                <a:solidFill>
                  <a:srgbClr val="222222"/>
                </a:solidFill>
              </a:rPr>
              <a:t>Giovanett et al., 2020). </a:t>
            </a:r>
            <a:endParaRPr sz="1300">
              <a:solidFill>
                <a:srgbClr val="222222"/>
              </a:solidFill>
            </a:endParaRPr>
          </a:p>
          <a:p>
            <a:pPr indent="-311150" lvl="0" marL="457200" marR="190500" rtl="0" algn="l">
              <a:lnSpc>
                <a:spcPct val="146668"/>
              </a:lnSpc>
              <a:spcBef>
                <a:spcPts val="0"/>
              </a:spcBef>
              <a:spcAft>
                <a:spcPts val="0"/>
              </a:spcAft>
              <a:buClr>
                <a:schemeClr val="accent1"/>
              </a:buClr>
              <a:buSzPts val="1300"/>
              <a:buFont typeface="Arial"/>
              <a:buChar char="●"/>
            </a:pPr>
            <a:r>
              <a:rPr lang="en" sz="1300">
                <a:solidFill>
                  <a:srgbClr val="1D1C1D"/>
                </a:solidFill>
              </a:rPr>
              <a:t>Establishing a reference sequence for SARS-CoV-2 could benefit not only biological study of this virus but also diagnosis, clinical monitoring and intervention of SARS-CoV-2 infection in the future (Wang et al., 2020).</a:t>
            </a:r>
            <a:endParaRPr sz="1300">
              <a:solidFill>
                <a:srgbClr val="1D1C1D"/>
              </a:solidFill>
            </a:endParaRPr>
          </a:p>
          <a:p>
            <a:pPr indent="-311150" lvl="0" marL="457200" marR="190500" rtl="0" algn="l">
              <a:lnSpc>
                <a:spcPct val="146668"/>
              </a:lnSpc>
              <a:spcBef>
                <a:spcPts val="0"/>
              </a:spcBef>
              <a:spcAft>
                <a:spcPts val="0"/>
              </a:spcAft>
              <a:buClr>
                <a:schemeClr val="accent1"/>
              </a:buClr>
              <a:buSzPts val="1300"/>
              <a:buFont typeface="Arial"/>
              <a:buChar char="●"/>
            </a:pPr>
            <a:r>
              <a:rPr lang="en" sz="1300"/>
              <a:t>Valuable for highlighting specific patterns related to the circulation of the virus and assessing the impact of intervention measures (</a:t>
            </a:r>
            <a:r>
              <a:rPr lang="en" sz="1300">
                <a:solidFill>
                  <a:srgbClr val="222222"/>
                </a:solidFill>
              </a:rPr>
              <a:t>Dellicour et al., 2020).</a:t>
            </a:r>
            <a:endParaRPr sz="1300">
              <a:solidFill>
                <a:srgbClr val="222222"/>
              </a:solidFill>
            </a:endParaRPr>
          </a:p>
          <a:p>
            <a:pPr indent="-311150" lvl="0" marL="457200" marR="190500" rtl="0" algn="l">
              <a:lnSpc>
                <a:spcPct val="146668"/>
              </a:lnSpc>
              <a:spcBef>
                <a:spcPts val="0"/>
              </a:spcBef>
              <a:spcAft>
                <a:spcPts val="0"/>
              </a:spcAft>
              <a:buClr>
                <a:srgbClr val="222222"/>
              </a:buClr>
              <a:buSzPts val="1300"/>
              <a:buFont typeface="Lato"/>
              <a:buChar char="●"/>
            </a:pPr>
            <a:r>
              <a:rPr lang="en" sz="1150" u="sng">
                <a:solidFill>
                  <a:schemeClr val="accent2"/>
                </a:solidFill>
                <a:highlight>
                  <a:srgbClr val="F8F8F8"/>
                </a:highlight>
                <a:hlinkClick r:id="rId2"/>
              </a:rPr>
              <a:t>https://medicalxpress.com/news/2020-05-virus-mutations-stronger-strain-experts.html</a:t>
            </a:r>
            <a:r>
              <a:rPr lang="en" sz="1150">
                <a:solidFill>
                  <a:srgbClr val="1D1C1D"/>
                </a:solidFill>
                <a:highlight>
                  <a:srgbClr val="F8F8F8"/>
                </a:highlight>
              </a:rPr>
              <a:t> Mutation doesn’t mean systematically more severe disease. If we know where mutation is going we can estimate either more preparedness or encourage to ease the lockdown. (Dr. Raouf).</a:t>
            </a:r>
            <a:endParaRPr sz="1300">
              <a:solidFill>
                <a:srgbClr val="222222"/>
              </a:solidFill>
            </a:endParaRPr>
          </a:p>
          <a:p>
            <a:pPr indent="0" lvl="0" marL="0" rtl="0" algn="l">
              <a:lnSpc>
                <a:spcPct val="115000"/>
              </a:lnSpc>
              <a:spcBef>
                <a:spcPts val="0"/>
              </a:spcBef>
              <a:spcAft>
                <a:spcPts val="0"/>
              </a:spcAft>
              <a:buNone/>
            </a:pPr>
            <a:r>
              <a:t/>
            </a:r>
            <a:endParaRPr sz="1300">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803fd7d72b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803fd7d72b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190500" rtl="0" algn="l">
              <a:lnSpc>
                <a:spcPct val="200000"/>
              </a:lnSpc>
              <a:spcBef>
                <a:spcPts val="0"/>
              </a:spcBef>
              <a:spcAft>
                <a:spcPts val="0"/>
              </a:spcAft>
              <a:buNone/>
            </a:pPr>
            <a:r>
              <a:rPr b="1" lang="en" sz="1300"/>
              <a:t>Li et al., 2020; Wang et al., 2020; </a:t>
            </a:r>
            <a:endParaRPr b="1" sz="1300"/>
          </a:p>
          <a:p>
            <a:pPr indent="0" lvl="0" marL="0" marR="190500" rtl="0" algn="l">
              <a:lnSpc>
                <a:spcPct val="200000"/>
              </a:lnSpc>
              <a:spcBef>
                <a:spcPts val="0"/>
              </a:spcBef>
              <a:spcAft>
                <a:spcPts val="0"/>
              </a:spcAft>
              <a:buNone/>
            </a:pPr>
            <a:r>
              <a:rPr b="1" lang="en" sz="1300"/>
              <a:t>Dellicour et al., 2020; Giovanett et al., 2020:</a:t>
            </a:r>
            <a:endParaRPr b="1" sz="1300"/>
          </a:p>
          <a:p>
            <a:pPr indent="-317500" lvl="0" marL="457200" marR="190500" rtl="0" algn="l">
              <a:lnSpc>
                <a:spcPct val="200000"/>
              </a:lnSpc>
              <a:spcBef>
                <a:spcPts val="0"/>
              </a:spcBef>
              <a:spcAft>
                <a:spcPts val="0"/>
              </a:spcAft>
              <a:buSzPts val="1400"/>
              <a:buChar char="●"/>
            </a:pPr>
            <a:r>
              <a:rPr lang="en" sz="1300"/>
              <a:t>All emphasize SARS-COV2 </a:t>
            </a:r>
            <a:r>
              <a:rPr lang="en" sz="1300">
                <a:solidFill>
                  <a:srgbClr val="1D1C1D"/>
                </a:solidFill>
              </a:rPr>
              <a:t>genomic surveillance </a:t>
            </a:r>
            <a:r>
              <a:rPr lang="en" sz="1300"/>
              <a:t>can guide prevention efforts and improve clinical intervention.</a:t>
            </a:r>
            <a:endParaRPr sz="1300">
              <a:solidFill>
                <a:srgbClr val="222222"/>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7edfed7c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7edfed7c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strains according to geographical repartition, spread between countries, date and laboratories of identification.</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7edfed7c0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7edfed7c0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7edfed7c0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7edfed7c0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82130158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82130158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076325" y="1863600"/>
            <a:ext cx="4962600" cy="1416300"/>
          </a:xfrm>
          <a:prstGeom prst="rect">
            <a:avLst/>
          </a:prstGeom>
        </p:spPr>
        <p:txBody>
          <a:bodyPr anchorCtr="0" anchor="ctr" bIns="0" lIns="0" spcFirstLastPara="1" rIns="0" wrap="square" tIns="0">
            <a:noAutofit/>
          </a:bodyPr>
          <a:lstStyle>
            <a:lvl1pPr lvl="0" rtl="0">
              <a:lnSpc>
                <a:spcPct val="90000"/>
              </a:lnSpc>
              <a:spcBef>
                <a:spcPts val="0"/>
              </a:spcBef>
              <a:spcAft>
                <a:spcPts val="0"/>
              </a:spcAft>
              <a:buSzPts val="4800"/>
              <a:buNone/>
              <a:defRPr/>
            </a:lvl1pPr>
            <a:lvl2pPr lvl="1" rtl="0">
              <a:lnSpc>
                <a:spcPct val="90000"/>
              </a:lnSpc>
              <a:spcBef>
                <a:spcPts val="0"/>
              </a:spcBef>
              <a:spcAft>
                <a:spcPts val="0"/>
              </a:spcAft>
              <a:buSzPts val="4800"/>
              <a:buNone/>
              <a:defRPr/>
            </a:lvl2pPr>
            <a:lvl3pPr lvl="2" rtl="0">
              <a:lnSpc>
                <a:spcPct val="90000"/>
              </a:lnSpc>
              <a:spcBef>
                <a:spcPts val="0"/>
              </a:spcBef>
              <a:spcAft>
                <a:spcPts val="0"/>
              </a:spcAft>
              <a:buSzPts val="4800"/>
              <a:buNone/>
              <a:defRPr/>
            </a:lvl3pPr>
            <a:lvl4pPr lvl="3" rtl="0">
              <a:lnSpc>
                <a:spcPct val="90000"/>
              </a:lnSpc>
              <a:spcBef>
                <a:spcPts val="0"/>
              </a:spcBef>
              <a:spcAft>
                <a:spcPts val="0"/>
              </a:spcAft>
              <a:buSzPts val="4800"/>
              <a:buNone/>
              <a:defRPr/>
            </a:lvl4pPr>
            <a:lvl5pPr lvl="4" rtl="0">
              <a:lnSpc>
                <a:spcPct val="90000"/>
              </a:lnSpc>
              <a:spcBef>
                <a:spcPts val="0"/>
              </a:spcBef>
              <a:spcAft>
                <a:spcPts val="0"/>
              </a:spcAft>
              <a:buSzPts val="4800"/>
              <a:buNone/>
              <a:defRPr/>
            </a:lvl5pPr>
            <a:lvl6pPr lvl="5" rtl="0">
              <a:lnSpc>
                <a:spcPct val="90000"/>
              </a:lnSpc>
              <a:spcBef>
                <a:spcPts val="0"/>
              </a:spcBef>
              <a:spcAft>
                <a:spcPts val="0"/>
              </a:spcAft>
              <a:buSzPts val="4800"/>
              <a:buNone/>
              <a:defRPr/>
            </a:lvl6pPr>
            <a:lvl7pPr lvl="6" rtl="0">
              <a:lnSpc>
                <a:spcPct val="90000"/>
              </a:lnSpc>
              <a:spcBef>
                <a:spcPts val="0"/>
              </a:spcBef>
              <a:spcAft>
                <a:spcPts val="0"/>
              </a:spcAft>
              <a:buSzPts val="4800"/>
              <a:buNone/>
              <a:defRPr/>
            </a:lvl7pPr>
            <a:lvl8pPr lvl="7" rtl="0">
              <a:lnSpc>
                <a:spcPct val="90000"/>
              </a:lnSpc>
              <a:spcBef>
                <a:spcPts val="0"/>
              </a:spcBef>
              <a:spcAft>
                <a:spcPts val="0"/>
              </a:spcAft>
              <a:buSzPts val="4800"/>
              <a:buNone/>
              <a:defRPr/>
            </a:lvl8pPr>
            <a:lvl9pPr lvl="8" rtl="0">
              <a:lnSpc>
                <a:spcPct val="90000"/>
              </a:lnSpc>
              <a:spcBef>
                <a:spcPts val="0"/>
              </a:spcBef>
              <a:spcAft>
                <a:spcPts val="0"/>
              </a:spcAft>
              <a:buSzPts val="4800"/>
              <a:buNone/>
              <a:defRPr/>
            </a:lvl9pPr>
          </a:lstStyle>
          <a:p/>
        </p:txBody>
      </p:sp>
      <p:sp>
        <p:nvSpPr>
          <p:cNvPr id="11" name="Google Shape;11;p2"/>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p:cSld name="BLANK_1">
    <p:bg>
      <p:bgPr>
        <a:gradFill>
          <a:gsLst>
            <a:gs pos="0">
              <a:schemeClr val="accent1"/>
            </a:gs>
            <a:gs pos="50000">
              <a:schemeClr val="accent1"/>
            </a:gs>
            <a:gs pos="100000">
              <a:schemeClr val="accent2"/>
            </a:gs>
          </a:gsLst>
          <a:lin ang="16200038" scaled="0"/>
        </a:gradFill>
      </p:bgPr>
    </p:bg>
    <p:spTree>
      <p:nvGrpSpPr>
        <p:cNvPr id="57" name="Shape 57"/>
        <p:cNvGrpSpPr/>
        <p:nvPr/>
      </p:nvGrpSpPr>
      <p:grpSpPr>
        <a:xfrm>
          <a:off x="0" y="0"/>
          <a:ext cx="0" cy="0"/>
          <a:chOff x="0" y="0"/>
          <a:chExt cx="0" cy="0"/>
        </a:xfrm>
      </p:grpSpPr>
      <p:sp>
        <p:nvSpPr>
          <p:cNvPr id="58" name="Google Shape;58;p11"/>
          <p:cNvSpPr/>
          <p:nvPr/>
        </p:nvSpPr>
        <p:spPr>
          <a:xfrm flipH="1">
            <a:off x="8686800" y="4674850"/>
            <a:ext cx="468600" cy="468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bg>
      <p:bgPr>
        <a:solidFill>
          <a:schemeClr val="lt2"/>
        </a:solidFill>
      </p:bgPr>
    </p:bg>
    <p:spTree>
      <p:nvGrpSpPr>
        <p:cNvPr id="60" name="Shape 60"/>
        <p:cNvGrpSpPr/>
        <p:nvPr/>
      </p:nvGrpSpPr>
      <p:grpSpPr>
        <a:xfrm>
          <a:off x="0" y="0"/>
          <a:ext cx="0" cy="0"/>
          <a:chOff x="0" y="0"/>
          <a:chExt cx="0" cy="0"/>
        </a:xfrm>
      </p:grpSpPr>
      <p:sp>
        <p:nvSpPr>
          <p:cNvPr id="61" name="Google Shape;61;p1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12"/>
          <p:cNvGrpSpPr/>
          <p:nvPr/>
        </p:nvGrpSpPr>
        <p:grpSpPr>
          <a:xfrm>
            <a:off x="830392" y="1191256"/>
            <a:ext cx="745763" cy="45826"/>
            <a:chOff x="4580561" y="2589004"/>
            <a:chExt cx="1064464" cy="25200"/>
          </a:xfrm>
        </p:grpSpPr>
        <p:sp>
          <p:nvSpPr>
            <p:cNvPr id="63" name="Google Shape;63;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12"/>
          <p:cNvSpPr txBox="1"/>
          <p:nvPr>
            <p:ph type="ctrTitle"/>
          </p:nvPr>
        </p:nvSpPr>
        <p:spPr>
          <a:xfrm>
            <a:off x="729450" y="1322450"/>
            <a:ext cx="7688100" cy="16647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66" name="Google Shape;66;p12"/>
          <p:cNvSpPr txBox="1"/>
          <p:nvPr>
            <p:ph idx="1" type="subTitle"/>
          </p:nvPr>
        </p:nvSpPr>
        <p:spPr>
          <a:xfrm>
            <a:off x="729627" y="3172900"/>
            <a:ext cx="7688100" cy="541200"/>
          </a:xfrm>
          <a:prstGeom prst="rect">
            <a:avLst/>
          </a:prstGeom>
        </p:spPr>
        <p:txBody>
          <a:bodyPr anchorCtr="0" anchor="t" bIns="0" lIns="0" spcFirstLastPara="1" rIns="0" wrap="square" tIns="0">
            <a:noAutofit/>
          </a:bodyPr>
          <a:lstStyle>
            <a:lvl1pPr lvl="0" rtl="0">
              <a:lnSpc>
                <a:spcPct val="100000"/>
              </a:lnSpc>
              <a:spcBef>
                <a:spcPts val="600"/>
              </a:spcBef>
              <a:spcAft>
                <a:spcPts val="0"/>
              </a:spcAft>
              <a:buSzPts val="1600"/>
              <a:buNone/>
              <a:defRPr sz="1600"/>
            </a:lvl1pPr>
            <a:lvl2pPr lvl="1" rtl="0">
              <a:lnSpc>
                <a:spcPct val="100000"/>
              </a:lnSpc>
              <a:spcBef>
                <a:spcPts val="600"/>
              </a:spcBef>
              <a:spcAft>
                <a:spcPts val="0"/>
              </a:spcAft>
              <a:buSzPts val="1600"/>
              <a:buNone/>
              <a:defRPr sz="1600"/>
            </a:lvl2pPr>
            <a:lvl3pPr lvl="2" rtl="0">
              <a:lnSpc>
                <a:spcPct val="100000"/>
              </a:lnSpc>
              <a:spcBef>
                <a:spcPts val="600"/>
              </a:spcBef>
              <a:spcAft>
                <a:spcPts val="0"/>
              </a:spcAft>
              <a:buSzPts val="1600"/>
              <a:buNone/>
              <a:defRPr sz="1600"/>
            </a:lvl3pPr>
            <a:lvl4pPr lvl="3" rtl="0">
              <a:lnSpc>
                <a:spcPct val="100000"/>
              </a:lnSpc>
              <a:spcBef>
                <a:spcPts val="600"/>
              </a:spcBef>
              <a:spcAft>
                <a:spcPts val="0"/>
              </a:spcAft>
              <a:buSzPts val="1600"/>
              <a:buNone/>
              <a:defRPr sz="1600"/>
            </a:lvl4pPr>
            <a:lvl5pPr lvl="4" rtl="0">
              <a:lnSpc>
                <a:spcPct val="100000"/>
              </a:lnSpc>
              <a:spcBef>
                <a:spcPts val="600"/>
              </a:spcBef>
              <a:spcAft>
                <a:spcPts val="0"/>
              </a:spcAft>
              <a:buSzPts val="1600"/>
              <a:buNone/>
              <a:defRPr sz="1600"/>
            </a:lvl5pPr>
            <a:lvl6pPr lvl="5" rtl="0">
              <a:lnSpc>
                <a:spcPct val="100000"/>
              </a:lnSpc>
              <a:spcBef>
                <a:spcPts val="600"/>
              </a:spcBef>
              <a:spcAft>
                <a:spcPts val="0"/>
              </a:spcAft>
              <a:buSzPts val="1600"/>
              <a:buNone/>
              <a:defRPr sz="1600"/>
            </a:lvl6pPr>
            <a:lvl7pPr lvl="6" rtl="0">
              <a:lnSpc>
                <a:spcPct val="100000"/>
              </a:lnSpc>
              <a:spcBef>
                <a:spcPts val="600"/>
              </a:spcBef>
              <a:spcAft>
                <a:spcPts val="0"/>
              </a:spcAft>
              <a:buSzPts val="1600"/>
              <a:buNone/>
              <a:defRPr sz="1600"/>
            </a:lvl7pPr>
            <a:lvl8pPr lvl="7" rtl="0">
              <a:lnSpc>
                <a:spcPct val="100000"/>
              </a:lnSpc>
              <a:spcBef>
                <a:spcPts val="600"/>
              </a:spcBef>
              <a:spcAft>
                <a:spcPts val="0"/>
              </a:spcAft>
              <a:buSzPts val="1600"/>
              <a:buNone/>
              <a:defRPr sz="1600"/>
            </a:lvl8pPr>
            <a:lvl9pPr lvl="8" rtl="0">
              <a:lnSpc>
                <a:spcPct val="100000"/>
              </a:lnSpc>
              <a:spcBef>
                <a:spcPts val="600"/>
              </a:spcBef>
              <a:spcAft>
                <a:spcPts val="0"/>
              </a:spcAft>
              <a:buSzPts val="1600"/>
              <a:buNone/>
              <a:defRPr sz="1600"/>
            </a:lvl9pPr>
          </a:lstStyle>
          <a:p/>
        </p:txBody>
      </p:sp>
      <p:sp>
        <p:nvSpPr>
          <p:cNvPr id="67" name="Google Shape;67;p12"/>
          <p:cNvSpPr txBox="1"/>
          <p:nvPr>
            <p:ph idx="12" type="sldNum"/>
          </p:nvPr>
        </p:nvSpPr>
        <p:spPr>
          <a:xfrm>
            <a:off x="8536302" y="4749851"/>
            <a:ext cx="548700" cy="3936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sp>
        <p:nvSpPr>
          <p:cNvPr id="13" name="Google Shape;13;p3"/>
          <p:cNvSpPr txBox="1"/>
          <p:nvPr>
            <p:ph type="ctrTitle"/>
          </p:nvPr>
        </p:nvSpPr>
        <p:spPr>
          <a:xfrm>
            <a:off x="1085850" y="2031025"/>
            <a:ext cx="4676700" cy="11598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 name="Google Shape;14;p3"/>
          <p:cNvSpPr txBox="1"/>
          <p:nvPr>
            <p:ph idx="1" type="subTitle"/>
          </p:nvPr>
        </p:nvSpPr>
        <p:spPr>
          <a:xfrm>
            <a:off x="1085850" y="3287726"/>
            <a:ext cx="4676700" cy="3837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5" name="Google Shape;15;p3"/>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bg>
      <p:bgPr>
        <a:gradFill>
          <a:gsLst>
            <a:gs pos="0">
              <a:schemeClr val="accent1"/>
            </a:gs>
            <a:gs pos="50000">
              <a:schemeClr val="accent1"/>
            </a:gs>
            <a:gs pos="100000">
              <a:schemeClr val="accent2"/>
            </a:gs>
          </a:gsLst>
          <a:lin ang="16200038" scaled="0"/>
        </a:gradFill>
      </p:bgPr>
    </p:bg>
    <p:spTree>
      <p:nvGrpSpPr>
        <p:cNvPr id="17" name="Shape 17"/>
        <p:cNvGrpSpPr/>
        <p:nvPr/>
      </p:nvGrpSpPr>
      <p:grpSpPr>
        <a:xfrm>
          <a:off x="0" y="0"/>
          <a:ext cx="0" cy="0"/>
          <a:chOff x="0" y="0"/>
          <a:chExt cx="0" cy="0"/>
        </a:xfrm>
      </p:grpSpPr>
      <p:sp>
        <p:nvSpPr>
          <p:cNvPr id="18" name="Google Shape;18;p4"/>
          <p:cNvSpPr/>
          <p:nvPr/>
        </p:nvSpPr>
        <p:spPr>
          <a:xfrm flipH="1">
            <a:off x="8686800" y="4674850"/>
            <a:ext cx="468600" cy="468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p:nvPr/>
        </p:nvSpPr>
        <p:spPr>
          <a:xfrm rot="5400000">
            <a:off x="-303375" y="927405"/>
            <a:ext cx="1416300" cy="8097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idx="1" type="body"/>
          </p:nvPr>
        </p:nvSpPr>
        <p:spPr>
          <a:xfrm>
            <a:off x="1039050" y="1028325"/>
            <a:ext cx="4742700" cy="3579900"/>
          </a:xfrm>
          <a:prstGeom prst="rect">
            <a:avLst/>
          </a:prstGeom>
        </p:spPr>
        <p:txBody>
          <a:bodyPr anchorCtr="0" anchor="t" bIns="0" lIns="0" spcFirstLastPara="1" rIns="0" wrap="square" tIns="0">
            <a:noAutofit/>
          </a:bodyPr>
          <a:lstStyle>
            <a:lvl1pPr indent="-431800" lvl="0" marL="457200" rtl="0">
              <a:spcBef>
                <a:spcPts val="600"/>
              </a:spcBef>
              <a:spcAft>
                <a:spcPts val="0"/>
              </a:spcAft>
              <a:buClr>
                <a:schemeClr val="lt1"/>
              </a:buClr>
              <a:buSzPts val="3200"/>
              <a:buChar char="▸"/>
              <a:defRPr sz="3200">
                <a:solidFill>
                  <a:schemeClr val="lt1"/>
                </a:solidFill>
              </a:defRPr>
            </a:lvl1pPr>
            <a:lvl2pPr indent="-431800" lvl="1" marL="914400" rtl="0">
              <a:spcBef>
                <a:spcPts val="600"/>
              </a:spcBef>
              <a:spcAft>
                <a:spcPts val="0"/>
              </a:spcAft>
              <a:buClr>
                <a:schemeClr val="lt1"/>
              </a:buClr>
              <a:buSzPts val="3200"/>
              <a:buChar char="▹"/>
              <a:defRPr sz="3200">
                <a:solidFill>
                  <a:schemeClr val="lt1"/>
                </a:solidFill>
              </a:defRPr>
            </a:lvl2pPr>
            <a:lvl3pPr indent="-431800" lvl="2" marL="1371600" rtl="0">
              <a:spcBef>
                <a:spcPts val="600"/>
              </a:spcBef>
              <a:spcAft>
                <a:spcPts val="0"/>
              </a:spcAft>
              <a:buClr>
                <a:schemeClr val="lt1"/>
              </a:buClr>
              <a:buSzPts val="3200"/>
              <a:buChar char="▹"/>
              <a:defRPr sz="3200">
                <a:solidFill>
                  <a:schemeClr val="lt1"/>
                </a:solidFill>
              </a:defRPr>
            </a:lvl3pPr>
            <a:lvl4pPr indent="-431800" lvl="3" marL="1828800" rtl="0">
              <a:spcBef>
                <a:spcPts val="600"/>
              </a:spcBef>
              <a:spcAft>
                <a:spcPts val="0"/>
              </a:spcAft>
              <a:buClr>
                <a:schemeClr val="lt1"/>
              </a:buClr>
              <a:buSzPts val="3200"/>
              <a:buChar char="▹"/>
              <a:defRPr sz="3200">
                <a:solidFill>
                  <a:schemeClr val="lt1"/>
                </a:solidFill>
              </a:defRPr>
            </a:lvl4pPr>
            <a:lvl5pPr indent="-431800" lvl="4" marL="2286000" rtl="0">
              <a:spcBef>
                <a:spcPts val="600"/>
              </a:spcBef>
              <a:spcAft>
                <a:spcPts val="0"/>
              </a:spcAft>
              <a:buClr>
                <a:schemeClr val="lt1"/>
              </a:buClr>
              <a:buSzPts val="3200"/>
              <a:buChar char="▹"/>
              <a:defRPr sz="3200">
                <a:solidFill>
                  <a:schemeClr val="lt1"/>
                </a:solidFill>
              </a:defRPr>
            </a:lvl5pPr>
            <a:lvl6pPr indent="-431800" lvl="5" marL="2743200" rtl="0">
              <a:spcBef>
                <a:spcPts val="600"/>
              </a:spcBef>
              <a:spcAft>
                <a:spcPts val="0"/>
              </a:spcAft>
              <a:buClr>
                <a:schemeClr val="lt1"/>
              </a:buClr>
              <a:buSzPts val="3200"/>
              <a:buChar char="▹"/>
              <a:defRPr sz="3200">
                <a:solidFill>
                  <a:schemeClr val="lt1"/>
                </a:solidFill>
              </a:defRPr>
            </a:lvl6pPr>
            <a:lvl7pPr indent="-431800" lvl="6" marL="3200400" rtl="0">
              <a:spcBef>
                <a:spcPts val="600"/>
              </a:spcBef>
              <a:spcAft>
                <a:spcPts val="0"/>
              </a:spcAft>
              <a:buClr>
                <a:schemeClr val="lt1"/>
              </a:buClr>
              <a:buSzPts val="3200"/>
              <a:buChar char="▹"/>
              <a:defRPr sz="3200">
                <a:solidFill>
                  <a:schemeClr val="lt1"/>
                </a:solidFill>
              </a:defRPr>
            </a:lvl7pPr>
            <a:lvl8pPr indent="-431800" lvl="7" marL="3657600" rtl="0">
              <a:spcBef>
                <a:spcPts val="600"/>
              </a:spcBef>
              <a:spcAft>
                <a:spcPts val="0"/>
              </a:spcAft>
              <a:buClr>
                <a:schemeClr val="lt1"/>
              </a:buClr>
              <a:buSzPts val="3200"/>
              <a:buChar char="▹"/>
              <a:defRPr sz="3200">
                <a:solidFill>
                  <a:schemeClr val="lt1"/>
                </a:solidFill>
              </a:defRPr>
            </a:lvl8pPr>
            <a:lvl9pPr indent="-431800" lvl="8" marL="4114800" rtl="0">
              <a:spcBef>
                <a:spcPts val="600"/>
              </a:spcBef>
              <a:spcAft>
                <a:spcPts val="0"/>
              </a:spcAft>
              <a:buClr>
                <a:schemeClr val="lt1"/>
              </a:buClr>
              <a:buSzPts val="3200"/>
              <a:buChar char="▹"/>
              <a:defRPr sz="3200">
                <a:solidFill>
                  <a:schemeClr val="lt1"/>
                </a:solidFill>
              </a:defRPr>
            </a:lvl9pPr>
          </a:lstStyle>
          <a:p/>
        </p:txBody>
      </p:sp>
      <p:sp>
        <p:nvSpPr>
          <p:cNvPr id="21" name="Google Shape;21;p4"/>
          <p:cNvSpPr txBox="1"/>
          <p:nvPr/>
        </p:nvSpPr>
        <p:spPr>
          <a:xfrm>
            <a:off x="19050" y="933775"/>
            <a:ext cx="5310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600">
                <a:solidFill>
                  <a:schemeClr val="accent2"/>
                </a:solidFill>
                <a:latin typeface="Raleway"/>
                <a:ea typeface="Raleway"/>
                <a:cs typeface="Raleway"/>
                <a:sym typeface="Raleway"/>
              </a:rPr>
              <a:t>“</a:t>
            </a:r>
            <a:endParaRPr b="1" sz="8600">
              <a:solidFill>
                <a:schemeClr val="accent2"/>
              </a:solidFill>
              <a:latin typeface="Raleway"/>
              <a:ea typeface="Raleway"/>
              <a:cs typeface="Raleway"/>
              <a:sym typeface="Raleway"/>
            </a:endParaRPr>
          </a:p>
        </p:txBody>
      </p:sp>
      <p:sp>
        <p:nvSpPr>
          <p:cNvPr id="22" name="Google Shape;22;p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3" name="Shape 23"/>
        <p:cNvGrpSpPr/>
        <p:nvPr/>
      </p:nvGrpSpPr>
      <p:grpSpPr>
        <a:xfrm>
          <a:off x="0" y="0"/>
          <a:ext cx="0" cy="0"/>
          <a:chOff x="0" y="0"/>
          <a:chExt cx="0" cy="0"/>
        </a:xfrm>
      </p:grpSpPr>
      <p:sp>
        <p:nvSpPr>
          <p:cNvPr id="24" name="Google Shape;24;p5"/>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27" name="Google Shape;27;p5"/>
          <p:cNvSpPr txBox="1"/>
          <p:nvPr>
            <p:ph idx="1" type="body"/>
          </p:nvPr>
        </p:nvSpPr>
        <p:spPr>
          <a:xfrm>
            <a:off x="457200" y="1995750"/>
            <a:ext cx="5640900" cy="26409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55600" lvl="3" marL="1828800" rtl="0">
              <a:spcBef>
                <a:spcPts val="600"/>
              </a:spcBef>
              <a:spcAft>
                <a:spcPts val="0"/>
              </a:spcAft>
              <a:buSzPts val="2000"/>
              <a:buChar char="▹"/>
              <a:defRPr/>
            </a:lvl4pPr>
            <a:lvl5pPr indent="-355600" lvl="4" marL="2286000" rtl="0">
              <a:spcBef>
                <a:spcPts val="600"/>
              </a:spcBef>
              <a:spcAft>
                <a:spcPts val="0"/>
              </a:spcAft>
              <a:buSzPts val="2000"/>
              <a:buChar char="▹"/>
              <a:defRPr/>
            </a:lvl5pPr>
            <a:lvl6pPr indent="-355600" lvl="5" marL="2743200" rtl="0">
              <a:spcBef>
                <a:spcPts val="600"/>
              </a:spcBef>
              <a:spcAft>
                <a:spcPts val="0"/>
              </a:spcAft>
              <a:buSzPts val="2000"/>
              <a:buChar char="▹"/>
              <a:defRPr/>
            </a:lvl6pPr>
            <a:lvl7pPr indent="-355600" lvl="6" marL="3200400" rtl="0">
              <a:spcBef>
                <a:spcPts val="600"/>
              </a:spcBef>
              <a:spcAft>
                <a:spcPts val="0"/>
              </a:spcAft>
              <a:buSzPts val="2000"/>
              <a:buChar char="▹"/>
              <a:defRPr/>
            </a:lvl7pPr>
            <a:lvl8pPr indent="-355600" lvl="7" marL="3657600" rtl="0">
              <a:spcBef>
                <a:spcPts val="600"/>
              </a:spcBef>
              <a:spcAft>
                <a:spcPts val="0"/>
              </a:spcAft>
              <a:buSzPts val="2000"/>
              <a:buChar char="▹"/>
              <a:defRPr/>
            </a:lvl8pPr>
            <a:lvl9pPr indent="-355600" lvl="8" marL="4114800" rtl="0">
              <a:spcBef>
                <a:spcPts val="600"/>
              </a:spcBef>
              <a:spcAft>
                <a:spcPts val="0"/>
              </a:spcAft>
              <a:buSzPts val="2000"/>
              <a:buChar char="▹"/>
              <a:defRPr/>
            </a:lvl9pPr>
          </a:lstStyle>
          <a:p/>
        </p:txBody>
      </p:sp>
      <p:sp>
        <p:nvSpPr>
          <p:cNvPr id="28" name="Google Shape;28;p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9" name="Shape 29"/>
        <p:cNvGrpSpPr/>
        <p:nvPr/>
      </p:nvGrpSpPr>
      <p:grpSpPr>
        <a:xfrm>
          <a:off x="0" y="0"/>
          <a:ext cx="0" cy="0"/>
          <a:chOff x="0" y="0"/>
          <a:chExt cx="0" cy="0"/>
        </a:xfrm>
      </p:grpSpPr>
      <p:sp>
        <p:nvSpPr>
          <p:cNvPr id="30" name="Google Shape;30;p6"/>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33" name="Google Shape;33;p6"/>
          <p:cNvSpPr txBox="1"/>
          <p:nvPr>
            <p:ph idx="1" type="body"/>
          </p:nvPr>
        </p:nvSpPr>
        <p:spPr>
          <a:xfrm>
            <a:off x="457200" y="1995750"/>
            <a:ext cx="2682600" cy="26790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0"/>
              </a:spcAft>
              <a:buSzPts val="1800"/>
              <a:buChar char="▹"/>
              <a:defRPr sz="1800"/>
            </a:lvl9pPr>
          </a:lstStyle>
          <a:p/>
        </p:txBody>
      </p:sp>
      <p:sp>
        <p:nvSpPr>
          <p:cNvPr id="34" name="Google Shape;34;p6"/>
          <p:cNvSpPr txBox="1"/>
          <p:nvPr>
            <p:ph idx="2" type="body"/>
          </p:nvPr>
        </p:nvSpPr>
        <p:spPr>
          <a:xfrm>
            <a:off x="3415578" y="1995750"/>
            <a:ext cx="2682600" cy="26790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0"/>
              </a:spcAft>
              <a:buSzPts val="1800"/>
              <a:buChar char="▹"/>
              <a:defRPr sz="1800"/>
            </a:lvl9pPr>
          </a:lstStyle>
          <a:p/>
        </p:txBody>
      </p:sp>
      <p:sp>
        <p:nvSpPr>
          <p:cNvPr id="35" name="Google Shape;35;p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6" name="Shape 36"/>
        <p:cNvGrpSpPr/>
        <p:nvPr/>
      </p:nvGrpSpPr>
      <p:grpSpPr>
        <a:xfrm>
          <a:off x="0" y="0"/>
          <a:ext cx="0" cy="0"/>
          <a:chOff x="0" y="0"/>
          <a:chExt cx="0" cy="0"/>
        </a:xfrm>
      </p:grpSpPr>
      <p:sp>
        <p:nvSpPr>
          <p:cNvPr id="37" name="Google Shape;37;p7"/>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40" name="Google Shape;40;p7"/>
          <p:cNvSpPr txBox="1"/>
          <p:nvPr>
            <p:ph idx="1" type="body"/>
          </p:nvPr>
        </p:nvSpPr>
        <p:spPr>
          <a:xfrm>
            <a:off x="457200" y="1995750"/>
            <a:ext cx="2563500" cy="2679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41" name="Google Shape;41;p7"/>
          <p:cNvSpPr txBox="1"/>
          <p:nvPr>
            <p:ph idx="2" type="body"/>
          </p:nvPr>
        </p:nvSpPr>
        <p:spPr>
          <a:xfrm>
            <a:off x="3290250" y="1995750"/>
            <a:ext cx="2563500" cy="2679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42" name="Google Shape;42;p7"/>
          <p:cNvSpPr txBox="1"/>
          <p:nvPr>
            <p:ph idx="3" type="body"/>
          </p:nvPr>
        </p:nvSpPr>
        <p:spPr>
          <a:xfrm>
            <a:off x="6123300" y="1995750"/>
            <a:ext cx="2563500" cy="2679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43" name="Google Shape;43;p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4" name="Shape 44"/>
        <p:cNvGrpSpPr/>
        <p:nvPr/>
      </p:nvGrpSpPr>
      <p:grpSpPr>
        <a:xfrm>
          <a:off x="0" y="0"/>
          <a:ext cx="0" cy="0"/>
          <a:chOff x="0" y="0"/>
          <a:chExt cx="0" cy="0"/>
        </a:xfrm>
      </p:grpSpPr>
      <p:sp>
        <p:nvSpPr>
          <p:cNvPr id="45" name="Google Shape;45;p8"/>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48" name="Google Shape;48;p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Google Shape;50;p9"/>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p:nvPr/>
        </p:nvSpPr>
        <p:spPr>
          <a:xfrm rot="5400000">
            <a:off x="-100350" y="4448760"/>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9"/>
          <p:cNvSpPr txBox="1"/>
          <p:nvPr>
            <p:ph idx="1" type="body"/>
          </p:nvPr>
        </p:nvSpPr>
        <p:spPr>
          <a:xfrm>
            <a:off x="457200" y="4406309"/>
            <a:ext cx="8229600" cy="519600"/>
          </a:xfrm>
          <a:prstGeom prst="rect">
            <a:avLst/>
          </a:prstGeom>
        </p:spPr>
        <p:txBody>
          <a:bodyPr anchorCtr="0" anchor="t" bIns="0" lIns="0" spcFirstLastPara="1" rIns="0" wrap="square" tIns="0">
            <a:noAutofit/>
          </a:bodyPr>
          <a:lstStyle>
            <a:lvl1pPr indent="-228600" lvl="0" marL="457200" rtl="0">
              <a:spcBef>
                <a:spcPts val="360"/>
              </a:spcBef>
              <a:spcAft>
                <a:spcPts val="0"/>
              </a:spcAft>
              <a:buSzPts val="1800"/>
              <a:buNone/>
              <a:defRPr sz="1800"/>
            </a:lvl1pPr>
          </a:lstStyle>
          <a:p/>
        </p:txBody>
      </p:sp>
      <p:sp>
        <p:nvSpPr>
          <p:cNvPr id="53" name="Google Shape;53;p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10"/>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gradFill>
          <a:gsLst>
            <a:gs pos="0">
              <a:schemeClr val="lt1"/>
            </a:gs>
            <a:gs pos="50000">
              <a:schemeClr val="lt1"/>
            </a:gs>
            <a:gs pos="100000">
              <a:schemeClr val="lt2"/>
            </a:gs>
          </a:gsLst>
          <a:lin ang="16200038"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rt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rt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rt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rt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rt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rt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rt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rt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rt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rtl="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indent="-342900" lvl="1" marL="914400" rtl="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indent="-342900" lvl="2" marL="1371600" rtl="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indent="-355600" lvl="3" marL="1828800" rtl="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indent="-355600" lvl="4" marL="2286000" rtl="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indent="-355600" lvl="5" marL="2743200" rtl="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indent="-355600" lvl="6" marL="3200400" rtl="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indent="-355600" lvl="7" marL="3657600" rtl="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indent="-355600" lvl="8" marL="4114800" rtl="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lvl="0" rtl="0" algn="r">
              <a:buNone/>
              <a:defRPr sz="1200">
                <a:solidFill>
                  <a:schemeClr val="lt1"/>
                </a:solidFill>
                <a:latin typeface="Barlow Light"/>
                <a:ea typeface="Barlow Light"/>
                <a:cs typeface="Barlow Light"/>
                <a:sym typeface="Barlow Light"/>
              </a:defRPr>
            </a:lvl1pPr>
            <a:lvl2pPr lvl="1" rtl="0" algn="r">
              <a:buNone/>
              <a:defRPr sz="1200">
                <a:solidFill>
                  <a:schemeClr val="lt1"/>
                </a:solidFill>
                <a:latin typeface="Barlow Light"/>
                <a:ea typeface="Barlow Light"/>
                <a:cs typeface="Barlow Light"/>
                <a:sym typeface="Barlow Light"/>
              </a:defRPr>
            </a:lvl2pPr>
            <a:lvl3pPr lvl="2" rtl="0" algn="r">
              <a:buNone/>
              <a:defRPr sz="1200">
                <a:solidFill>
                  <a:schemeClr val="lt1"/>
                </a:solidFill>
                <a:latin typeface="Barlow Light"/>
                <a:ea typeface="Barlow Light"/>
                <a:cs typeface="Barlow Light"/>
                <a:sym typeface="Barlow Light"/>
              </a:defRPr>
            </a:lvl3pPr>
            <a:lvl4pPr lvl="3" rtl="0" algn="r">
              <a:buNone/>
              <a:defRPr sz="1200">
                <a:solidFill>
                  <a:schemeClr val="lt1"/>
                </a:solidFill>
                <a:latin typeface="Barlow Light"/>
                <a:ea typeface="Barlow Light"/>
                <a:cs typeface="Barlow Light"/>
                <a:sym typeface="Barlow Light"/>
              </a:defRPr>
            </a:lvl4pPr>
            <a:lvl5pPr lvl="4" rtl="0" algn="r">
              <a:buNone/>
              <a:defRPr sz="1200">
                <a:solidFill>
                  <a:schemeClr val="lt1"/>
                </a:solidFill>
                <a:latin typeface="Barlow Light"/>
                <a:ea typeface="Barlow Light"/>
                <a:cs typeface="Barlow Light"/>
                <a:sym typeface="Barlow Light"/>
              </a:defRPr>
            </a:lvl5pPr>
            <a:lvl6pPr lvl="5" rtl="0" algn="r">
              <a:buNone/>
              <a:defRPr sz="1200">
                <a:solidFill>
                  <a:schemeClr val="lt1"/>
                </a:solidFill>
                <a:latin typeface="Barlow Light"/>
                <a:ea typeface="Barlow Light"/>
                <a:cs typeface="Barlow Light"/>
                <a:sym typeface="Barlow Light"/>
              </a:defRPr>
            </a:lvl6pPr>
            <a:lvl7pPr lvl="6" rtl="0" algn="r">
              <a:buNone/>
              <a:defRPr sz="1200">
                <a:solidFill>
                  <a:schemeClr val="lt1"/>
                </a:solidFill>
                <a:latin typeface="Barlow Light"/>
                <a:ea typeface="Barlow Light"/>
                <a:cs typeface="Barlow Light"/>
                <a:sym typeface="Barlow Light"/>
              </a:defRPr>
            </a:lvl7pPr>
            <a:lvl8pPr lvl="7" rtl="0" algn="r">
              <a:buNone/>
              <a:defRPr sz="1200">
                <a:solidFill>
                  <a:schemeClr val="lt1"/>
                </a:solidFill>
                <a:latin typeface="Barlow Light"/>
                <a:ea typeface="Barlow Light"/>
                <a:cs typeface="Barlow Light"/>
                <a:sym typeface="Barlow Light"/>
              </a:defRPr>
            </a:lvl8pPr>
            <a:lvl9pPr lvl="8" rtl="0" algn="r">
              <a:buNone/>
              <a:defRPr sz="1200">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slide" Target="/ppt/slides/slide31.xml"/><Relationship Id="rId5" Type="http://schemas.openxmlformats.org/officeDocument/2006/relationships/slide" Target="/ppt/slides/slide31.xml"/><Relationship Id="rId6"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14.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11" Type="http://schemas.openxmlformats.org/officeDocument/2006/relationships/image" Target="../media/image26.jpg"/><Relationship Id="rId10" Type="http://schemas.openxmlformats.org/officeDocument/2006/relationships/image" Target="../media/image8.png"/><Relationship Id="rId12" Type="http://schemas.openxmlformats.org/officeDocument/2006/relationships/image" Target="../media/image4.jpg"/><Relationship Id="rId9" Type="http://schemas.openxmlformats.org/officeDocument/2006/relationships/image" Target="../media/image16.jpg"/><Relationship Id="rId5" Type="http://schemas.openxmlformats.org/officeDocument/2006/relationships/image" Target="../media/image2.png"/><Relationship Id="rId6" Type="http://schemas.openxmlformats.org/officeDocument/2006/relationships/image" Target="../media/image28.png"/><Relationship Id="rId7" Type="http://schemas.openxmlformats.org/officeDocument/2006/relationships/image" Target="../media/image33.jpg"/><Relationship Id="rId8"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github.com/Infernolia/D_001"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s://www.biorxiv.org/content/10.1101/2020.05.05.078758v1.abstract" TargetMode="External"/><Relationship Id="rId4" Type="http://schemas.openxmlformats.org/officeDocument/2006/relationships/hyperlink" Target="https://www.ncbi.nlm.nih.gov/pmc/articles/PMC7166327/" TargetMode="External"/><Relationship Id="rId11" Type="http://schemas.openxmlformats.org/officeDocument/2006/relationships/hyperlink" Target="https://github.com/Infernolia/D_001/blob/master/Resources/init" TargetMode="External"/><Relationship Id="rId10" Type="http://schemas.openxmlformats.org/officeDocument/2006/relationships/hyperlink" Target="https://pubmed.ncbi.nlm.nih.gov/32167180/?from_term=the+most+severe+strain+of+covid19&amp;from_pos=3" TargetMode="External"/><Relationship Id="rId12" Type="http://schemas.openxmlformats.org/officeDocument/2006/relationships/slide" Target="/ppt/slides/slide26.xml"/><Relationship Id="rId9" Type="http://schemas.openxmlformats.org/officeDocument/2006/relationships/hyperlink" Target="https://arxiv.org/abs/2003.05580" TargetMode="External"/><Relationship Id="rId5" Type="http://schemas.openxmlformats.org/officeDocument/2006/relationships/hyperlink" Target="https://nextstrain.org/ncov/global" TargetMode="External"/><Relationship Id="rId6" Type="http://schemas.openxmlformats.org/officeDocument/2006/relationships/hyperlink" Target="https://ourworldindata.org/coronavirus-data" TargetMode="External"/><Relationship Id="rId7" Type="http://schemas.openxmlformats.org/officeDocument/2006/relationships/hyperlink" Target="https://www.kaggle.com/kimjihoo/coronavirusdataset#PatientInfo.csv" TargetMode="External"/><Relationship Id="rId8" Type="http://schemas.openxmlformats.org/officeDocument/2006/relationships/hyperlink" Target="https://onlinelibrary.wiley.com/doi/full/10.1002/jmv.25701"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nextstrain.org/ncov/global"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729625" y="1508200"/>
            <a:ext cx="7688100" cy="16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000000"/>
                </a:solidFill>
                <a:latin typeface="Arial"/>
                <a:ea typeface="Arial"/>
                <a:cs typeface="Arial"/>
                <a:sym typeface="Arial"/>
              </a:rPr>
              <a:t>Exploring the Severity of Different Covid-19 Strains</a:t>
            </a:r>
            <a:endParaRPr b="1">
              <a:solidFill>
                <a:srgbClr val="000000"/>
              </a:solidFill>
              <a:latin typeface="Arial"/>
              <a:ea typeface="Arial"/>
              <a:cs typeface="Arial"/>
              <a:sym typeface="Arial"/>
            </a:endParaRPr>
          </a:p>
        </p:txBody>
      </p:sp>
      <p:sp>
        <p:nvSpPr>
          <p:cNvPr id="73" name="Google Shape;73;p13"/>
          <p:cNvSpPr txBox="1"/>
          <p:nvPr>
            <p:ph idx="1" type="subTitle"/>
          </p:nvPr>
        </p:nvSpPr>
        <p:spPr>
          <a:xfrm>
            <a:off x="729627" y="3172900"/>
            <a:ext cx="7688100" cy="541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2200">
                <a:solidFill>
                  <a:srgbClr val="000000"/>
                </a:solidFill>
                <a:latin typeface="Raleway"/>
                <a:ea typeface="Raleway"/>
                <a:cs typeface="Raleway"/>
                <a:sym typeface="Raleway"/>
              </a:rPr>
              <a:t>Team D-001 </a:t>
            </a:r>
            <a:endParaRPr b="1" sz="2200">
              <a:solidFill>
                <a:srgbClr val="000000"/>
              </a:solidFill>
              <a:latin typeface="Raleway"/>
              <a:ea typeface="Raleway"/>
              <a:cs typeface="Raleway"/>
              <a:sym typeface="Raleway"/>
            </a:endParaRPr>
          </a:p>
        </p:txBody>
      </p:sp>
      <p:pic>
        <p:nvPicPr>
          <p:cNvPr id="74" name="Google Shape;74;p13"/>
          <p:cNvPicPr preferRelativeResize="0"/>
          <p:nvPr/>
        </p:nvPicPr>
        <p:blipFill>
          <a:blip r:embed="rId3">
            <a:alphaModFix/>
          </a:blip>
          <a:stretch>
            <a:fillRect/>
          </a:stretch>
        </p:blipFill>
        <p:spPr>
          <a:xfrm>
            <a:off x="5736138" y="3102063"/>
            <a:ext cx="2619375" cy="1743075"/>
          </a:xfrm>
          <a:prstGeom prst="rect">
            <a:avLst/>
          </a:prstGeom>
          <a:noFill/>
          <a:ln>
            <a:noFill/>
          </a:ln>
        </p:spPr>
      </p:pic>
      <p:sp>
        <p:nvSpPr>
          <p:cNvPr id="75" name="Google Shape;75;p13"/>
          <p:cNvSpPr txBox="1"/>
          <p:nvPr/>
        </p:nvSpPr>
        <p:spPr>
          <a:xfrm>
            <a:off x="6102100" y="4648725"/>
            <a:ext cx="2504700" cy="1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B7B7B7"/>
                </a:solidFill>
                <a:latin typeface="Barlow Light"/>
                <a:ea typeface="Barlow Light"/>
                <a:cs typeface="Barlow Light"/>
                <a:sym typeface="Barlow Light"/>
              </a:rPr>
              <a:t>https://www.newscientist.com/term/covid-19/</a:t>
            </a:r>
            <a:endParaRPr sz="600">
              <a:solidFill>
                <a:srgbClr val="B7B7B7"/>
              </a:solidFill>
              <a:latin typeface="Barlow Light"/>
              <a:ea typeface="Barlow Light"/>
              <a:cs typeface="Barlow Light"/>
              <a:sym typeface="Barlow Light"/>
            </a:endParaRPr>
          </a:p>
        </p:txBody>
      </p:sp>
      <p:sp>
        <p:nvSpPr>
          <p:cNvPr id="76" name="Google Shape;76;p13"/>
          <p:cNvSpPr txBox="1"/>
          <p:nvPr>
            <p:ph idx="12" type="sldNum"/>
          </p:nvPr>
        </p:nvSpPr>
        <p:spPr>
          <a:xfrm>
            <a:off x="8536302" y="4749851"/>
            <a:ext cx="548700" cy="393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id="160" name="Google Shape;160;p22"/>
          <p:cNvPicPr preferRelativeResize="0"/>
          <p:nvPr/>
        </p:nvPicPr>
        <p:blipFill>
          <a:blip r:embed="rId3">
            <a:alphaModFix/>
          </a:blip>
          <a:stretch>
            <a:fillRect/>
          </a:stretch>
        </p:blipFill>
        <p:spPr>
          <a:xfrm>
            <a:off x="69650" y="1275825"/>
            <a:ext cx="4199850" cy="3395525"/>
          </a:xfrm>
          <a:prstGeom prst="rect">
            <a:avLst/>
          </a:prstGeom>
          <a:noFill/>
          <a:ln>
            <a:noFill/>
          </a:ln>
        </p:spPr>
      </p:pic>
      <p:sp>
        <p:nvSpPr>
          <p:cNvPr id="161" name="Google Shape;161;p22"/>
          <p:cNvSpPr txBox="1"/>
          <p:nvPr/>
        </p:nvSpPr>
        <p:spPr>
          <a:xfrm>
            <a:off x="417000" y="4755675"/>
            <a:ext cx="40887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Lato"/>
                <a:ea typeface="Lato"/>
                <a:cs typeface="Lato"/>
                <a:sym typeface="Lato"/>
              </a:rPr>
              <a:t>Additional graphs can be found in </a:t>
            </a:r>
            <a:r>
              <a:rPr b="1" lang="en" sz="1100" u="sng">
                <a:solidFill>
                  <a:schemeClr val="hlink"/>
                </a:solidFill>
                <a:latin typeface="Lato"/>
                <a:ea typeface="Lato"/>
                <a:cs typeface="Lato"/>
                <a:sym typeface="Lato"/>
                <a:hlinkClick action="ppaction://hlinksldjump" r:id="rId4"/>
              </a:rPr>
              <a:t>Appendix</a:t>
            </a:r>
            <a:r>
              <a:rPr b="1" lang="en" sz="1100" u="sng">
                <a:solidFill>
                  <a:schemeClr val="hlink"/>
                </a:solidFill>
                <a:latin typeface="Lato"/>
                <a:ea typeface="Lato"/>
                <a:cs typeface="Lato"/>
                <a:sym typeface="Lato"/>
                <a:hlinkClick action="ppaction://hlinksldjump" r:id="rId5"/>
              </a:rPr>
              <a:t> </a:t>
            </a:r>
            <a:r>
              <a:rPr b="1" lang="en" sz="1100" u="sng">
                <a:solidFill>
                  <a:schemeClr val="hlink"/>
                </a:solidFill>
                <a:latin typeface="Lato"/>
                <a:ea typeface="Lato"/>
                <a:cs typeface="Lato"/>
                <a:sym typeface="Lato"/>
              </a:rPr>
              <a:t>B</a:t>
            </a:r>
            <a:endParaRPr b="1" sz="1100">
              <a:latin typeface="Lato"/>
              <a:ea typeface="Lato"/>
              <a:cs typeface="Lato"/>
              <a:sym typeface="Lato"/>
            </a:endParaRPr>
          </a:p>
        </p:txBody>
      </p:sp>
      <p:pic>
        <p:nvPicPr>
          <p:cNvPr id="162" name="Google Shape;162;p22"/>
          <p:cNvPicPr preferRelativeResize="0"/>
          <p:nvPr/>
        </p:nvPicPr>
        <p:blipFill>
          <a:blip r:embed="rId6">
            <a:alphaModFix/>
          </a:blip>
          <a:stretch>
            <a:fillRect/>
          </a:stretch>
        </p:blipFill>
        <p:spPr>
          <a:xfrm>
            <a:off x="4380000" y="1275825"/>
            <a:ext cx="4693675" cy="3395526"/>
          </a:xfrm>
          <a:prstGeom prst="rect">
            <a:avLst/>
          </a:prstGeom>
          <a:noFill/>
          <a:ln>
            <a:noFill/>
          </a:ln>
        </p:spPr>
      </p:pic>
      <p:sp>
        <p:nvSpPr>
          <p:cNvPr id="163" name="Google Shape;163;p22"/>
          <p:cNvSpPr txBox="1"/>
          <p:nvPr>
            <p:ph type="title"/>
          </p:nvPr>
        </p:nvSpPr>
        <p:spPr>
          <a:xfrm>
            <a:off x="487650" y="214575"/>
            <a:ext cx="8168700" cy="44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3400">
                <a:solidFill>
                  <a:srgbClr val="000000"/>
                </a:solidFill>
                <a:latin typeface="Lato"/>
                <a:ea typeface="Lato"/>
                <a:cs typeface="Lato"/>
                <a:sym typeface="Lato"/>
              </a:rPr>
              <a:t>Data: Quantifying Severity</a:t>
            </a:r>
            <a:endParaRPr b="1" sz="3400">
              <a:solidFill>
                <a:srgbClr val="000000"/>
              </a:solidFill>
              <a:latin typeface="Lato"/>
              <a:ea typeface="Lato"/>
              <a:cs typeface="Lato"/>
              <a:sym typeface="Lato"/>
            </a:endParaRPr>
          </a:p>
        </p:txBody>
      </p:sp>
      <p:sp>
        <p:nvSpPr>
          <p:cNvPr id="164" name="Google Shape;164;p2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graphicFrame>
        <p:nvGraphicFramePr>
          <p:cNvPr id="169" name="Google Shape;169;p23"/>
          <p:cNvGraphicFramePr/>
          <p:nvPr/>
        </p:nvGraphicFramePr>
        <p:xfrm>
          <a:off x="477275" y="933888"/>
          <a:ext cx="3000000" cy="3000000"/>
        </p:xfrm>
        <a:graphic>
          <a:graphicData uri="http://schemas.openxmlformats.org/drawingml/2006/table">
            <a:tbl>
              <a:tblPr>
                <a:noFill/>
                <a:tableStyleId>{B9EAE872-96F4-4345-8EB4-57056A684C09}</a:tableStyleId>
              </a:tblPr>
              <a:tblGrid>
                <a:gridCol w="1774100"/>
                <a:gridCol w="2979875"/>
              </a:tblGrid>
              <a:tr h="425400">
                <a:tc>
                  <a:txBody>
                    <a:bodyPr/>
                    <a:lstStyle/>
                    <a:p>
                      <a:pPr indent="0" lvl="0" marL="0" rtl="0" algn="l">
                        <a:spcBef>
                          <a:spcPts val="0"/>
                        </a:spcBef>
                        <a:spcAft>
                          <a:spcPts val="0"/>
                        </a:spcAft>
                        <a:buNone/>
                      </a:pPr>
                      <a:r>
                        <a:rPr b="1" lang="en"/>
                        <a:t>Country</a:t>
                      </a:r>
                      <a:endParaRPr b="1"/>
                    </a:p>
                  </a:txBody>
                  <a:tcPr marT="91425" marB="91425" marR="91425" marL="91425"/>
                </a:tc>
                <a:tc>
                  <a:txBody>
                    <a:bodyPr/>
                    <a:lstStyle/>
                    <a:p>
                      <a:pPr indent="0" lvl="0" marL="0" rtl="0" algn="l">
                        <a:spcBef>
                          <a:spcPts val="0"/>
                        </a:spcBef>
                        <a:spcAft>
                          <a:spcPts val="0"/>
                        </a:spcAft>
                        <a:buNone/>
                      </a:pPr>
                      <a:r>
                        <a:rPr b="1" lang="en"/>
                        <a:t>Severity (Based on Death Rate)</a:t>
                      </a:r>
                      <a:endParaRPr b="1"/>
                    </a:p>
                  </a:txBody>
                  <a:tcPr marT="91425" marB="91425" marR="91425" marL="91425"/>
                </a:tc>
              </a:tr>
              <a:tr h="425400">
                <a:tc>
                  <a:txBody>
                    <a:bodyPr/>
                    <a:lstStyle/>
                    <a:p>
                      <a:pPr indent="0" lvl="0" marL="0" rtl="0" algn="l">
                        <a:spcBef>
                          <a:spcPts val="0"/>
                        </a:spcBef>
                        <a:spcAft>
                          <a:spcPts val="0"/>
                        </a:spcAft>
                        <a:buNone/>
                      </a:pPr>
                      <a:r>
                        <a:rPr lang="en"/>
                        <a:t>China</a:t>
                      </a:r>
                      <a:endParaRPr/>
                    </a:p>
                  </a:txBody>
                  <a:tcPr marT="91425" marB="91425" marR="91425" marL="91425"/>
                </a:tc>
                <a:tc>
                  <a:txBody>
                    <a:bodyPr/>
                    <a:lstStyle/>
                    <a:p>
                      <a:pPr indent="0" lvl="0" marL="0" rtl="0" algn="l">
                        <a:spcBef>
                          <a:spcPts val="0"/>
                        </a:spcBef>
                        <a:spcAft>
                          <a:spcPts val="0"/>
                        </a:spcAft>
                        <a:buNone/>
                      </a:pPr>
                      <a:r>
                        <a:rPr lang="en"/>
                        <a:t>High Severity (one peak 0.1%)</a:t>
                      </a:r>
                      <a:endParaRPr/>
                    </a:p>
                  </a:txBody>
                  <a:tcPr marT="91425" marB="91425" marR="91425" marL="91425"/>
                </a:tc>
              </a:tr>
              <a:tr h="396200">
                <a:tc>
                  <a:txBody>
                    <a:bodyPr/>
                    <a:lstStyle/>
                    <a:p>
                      <a:pPr indent="0" lvl="0" marL="0" rtl="0" algn="l">
                        <a:spcBef>
                          <a:spcPts val="0"/>
                        </a:spcBef>
                        <a:spcAft>
                          <a:spcPts val="0"/>
                        </a:spcAft>
                        <a:buNone/>
                      </a:pPr>
                      <a:r>
                        <a:rPr lang="en"/>
                        <a:t>Argentina</a:t>
                      </a:r>
                      <a:endParaRPr/>
                    </a:p>
                  </a:txBody>
                  <a:tcPr marT="91425" marB="91425" marR="91425" marL="91425"/>
                </a:tc>
                <a:tc>
                  <a:txBody>
                    <a:bodyPr/>
                    <a:lstStyle/>
                    <a:p>
                      <a:pPr indent="0" lvl="0" marL="0" rtl="0" algn="l">
                        <a:spcBef>
                          <a:spcPts val="0"/>
                        </a:spcBef>
                        <a:spcAft>
                          <a:spcPts val="0"/>
                        </a:spcAft>
                        <a:buNone/>
                      </a:pPr>
                      <a:r>
                        <a:rPr lang="en"/>
                        <a:t>High Severity (one peak 0.07%)</a:t>
                      </a:r>
                      <a:endParaRPr/>
                    </a:p>
                  </a:txBody>
                  <a:tcPr marT="91425" marB="91425" marR="91425" marL="91425"/>
                </a:tc>
              </a:tr>
              <a:tr h="381000">
                <a:tc>
                  <a:txBody>
                    <a:bodyPr/>
                    <a:lstStyle/>
                    <a:p>
                      <a:pPr indent="0" lvl="0" marL="0" rtl="0" algn="l">
                        <a:spcBef>
                          <a:spcPts val="0"/>
                        </a:spcBef>
                        <a:spcAft>
                          <a:spcPts val="0"/>
                        </a:spcAft>
                        <a:buNone/>
                      </a:pPr>
                      <a:r>
                        <a:rPr lang="en"/>
                        <a:t>Bangladesh</a:t>
                      </a:r>
                      <a:endParaRPr/>
                    </a:p>
                  </a:txBody>
                  <a:tcPr marT="91425" marB="91425" marR="91425" marL="91425"/>
                </a:tc>
                <a:tc>
                  <a:txBody>
                    <a:bodyPr/>
                    <a:lstStyle/>
                    <a:p>
                      <a:pPr indent="0" lvl="0" marL="0" rtl="0" algn="l">
                        <a:spcBef>
                          <a:spcPts val="0"/>
                        </a:spcBef>
                        <a:spcAft>
                          <a:spcPts val="0"/>
                        </a:spcAft>
                        <a:buNone/>
                      </a:pPr>
                      <a:r>
                        <a:rPr lang="en"/>
                        <a:t>High Severity (one peak 0.05%)</a:t>
                      </a:r>
                      <a:endParaRPr/>
                    </a:p>
                  </a:txBody>
                  <a:tcPr marT="91425" marB="91425" marR="91425" marL="91425"/>
                </a:tc>
              </a:tr>
              <a:tr h="396200">
                <a:tc>
                  <a:txBody>
                    <a:bodyPr/>
                    <a:lstStyle/>
                    <a:p>
                      <a:pPr indent="0" lvl="0" marL="0" rtl="0" algn="l">
                        <a:spcBef>
                          <a:spcPts val="0"/>
                        </a:spcBef>
                        <a:spcAft>
                          <a:spcPts val="0"/>
                        </a:spcAft>
                        <a:buNone/>
                      </a:pPr>
                      <a:r>
                        <a:rPr lang="en"/>
                        <a:t>Algeria</a:t>
                      </a:r>
                      <a:endParaRPr/>
                    </a:p>
                  </a:txBody>
                  <a:tcPr marT="91425" marB="91425" marR="91425" marL="91425"/>
                </a:tc>
                <a:tc>
                  <a:txBody>
                    <a:bodyPr/>
                    <a:lstStyle/>
                    <a:p>
                      <a:pPr indent="0" lvl="0" marL="0" rtl="0" algn="l">
                        <a:spcBef>
                          <a:spcPts val="0"/>
                        </a:spcBef>
                        <a:spcAft>
                          <a:spcPts val="0"/>
                        </a:spcAft>
                        <a:buNone/>
                      </a:pPr>
                      <a:r>
                        <a:rPr lang="en"/>
                        <a:t>High Severity (one peak 0.03%)</a:t>
                      </a:r>
                      <a:endParaRPr/>
                    </a:p>
                  </a:txBody>
                  <a:tcPr marT="91425" marB="91425" marR="91425" marL="91425"/>
                </a:tc>
              </a:tr>
              <a:tr h="412075">
                <a:tc>
                  <a:txBody>
                    <a:bodyPr/>
                    <a:lstStyle/>
                    <a:p>
                      <a:pPr indent="0" lvl="0" marL="0" rtl="0" algn="l">
                        <a:spcBef>
                          <a:spcPts val="0"/>
                        </a:spcBef>
                        <a:spcAft>
                          <a:spcPts val="0"/>
                        </a:spcAft>
                        <a:buNone/>
                      </a:pPr>
                      <a:r>
                        <a:rPr lang="en"/>
                        <a:t>Ghana</a:t>
                      </a:r>
                      <a:endParaRPr/>
                    </a:p>
                  </a:txBody>
                  <a:tcPr marT="91425" marB="91425" marR="91425" marL="91425"/>
                </a:tc>
                <a:tc>
                  <a:txBody>
                    <a:bodyPr/>
                    <a:lstStyle/>
                    <a:p>
                      <a:pPr indent="0" lvl="0" marL="0" rtl="0" algn="l">
                        <a:spcBef>
                          <a:spcPts val="0"/>
                        </a:spcBef>
                        <a:spcAft>
                          <a:spcPts val="0"/>
                        </a:spcAft>
                        <a:buNone/>
                      </a:pPr>
                      <a:r>
                        <a:rPr lang="en"/>
                        <a:t>High Severity (one peak 0.0255%)</a:t>
                      </a:r>
                      <a:endParaRPr/>
                    </a:p>
                  </a:txBody>
                  <a:tcPr marT="91425" marB="91425" marR="91425" marL="91425"/>
                </a:tc>
              </a:tr>
              <a:tr h="396200">
                <a:tc>
                  <a:txBody>
                    <a:bodyPr/>
                    <a:lstStyle/>
                    <a:p>
                      <a:pPr indent="0" lvl="0" marL="0" rtl="0" algn="l">
                        <a:spcBef>
                          <a:spcPts val="0"/>
                        </a:spcBef>
                        <a:spcAft>
                          <a:spcPts val="0"/>
                        </a:spcAft>
                        <a:buNone/>
                      </a:pPr>
                      <a:r>
                        <a:rPr lang="en"/>
                        <a:t>Italy</a:t>
                      </a:r>
                      <a:endParaRPr/>
                    </a:p>
                  </a:txBody>
                  <a:tcPr marT="91425" marB="91425" marR="91425" marL="91425"/>
                </a:tc>
                <a:tc>
                  <a:txBody>
                    <a:bodyPr/>
                    <a:lstStyle/>
                    <a:p>
                      <a:pPr indent="0" lvl="0" marL="0" rtl="0" algn="l">
                        <a:spcBef>
                          <a:spcPts val="0"/>
                        </a:spcBef>
                        <a:spcAft>
                          <a:spcPts val="0"/>
                        </a:spcAft>
                        <a:buNone/>
                      </a:pPr>
                      <a:r>
                        <a:rPr lang="en"/>
                        <a:t>High Severity (one peak 0.025%)</a:t>
                      </a:r>
                      <a:endParaRPr/>
                    </a:p>
                  </a:txBody>
                  <a:tcPr marT="91425" marB="91425" marR="91425" marL="91425"/>
                </a:tc>
              </a:tr>
              <a:tr h="381000">
                <a:tc>
                  <a:txBody>
                    <a:bodyPr/>
                    <a:lstStyle/>
                    <a:p>
                      <a:pPr indent="0" lvl="0" marL="0" rtl="0" algn="l">
                        <a:spcBef>
                          <a:spcPts val="0"/>
                        </a:spcBef>
                        <a:spcAft>
                          <a:spcPts val="0"/>
                        </a:spcAft>
                        <a:buNone/>
                      </a:pPr>
                      <a:r>
                        <a:rPr lang="en"/>
                        <a:t>Japan</a:t>
                      </a:r>
                      <a:endParaRPr/>
                    </a:p>
                  </a:txBody>
                  <a:tcPr marT="91425" marB="91425" marR="91425" marL="91425"/>
                </a:tc>
                <a:tc>
                  <a:txBody>
                    <a:bodyPr/>
                    <a:lstStyle/>
                    <a:p>
                      <a:pPr indent="0" lvl="0" marL="0" rtl="0" algn="l">
                        <a:spcBef>
                          <a:spcPts val="0"/>
                        </a:spcBef>
                        <a:spcAft>
                          <a:spcPts val="0"/>
                        </a:spcAft>
                        <a:buNone/>
                      </a:pPr>
                      <a:r>
                        <a:rPr lang="en"/>
                        <a:t>High Severity (one peak 0.015%)</a:t>
                      </a:r>
                      <a:endParaRPr/>
                    </a:p>
                  </a:txBody>
                  <a:tcPr marT="91425" marB="91425" marR="91425" marL="91425"/>
                </a:tc>
              </a:tr>
              <a:tr h="381000">
                <a:tc>
                  <a:txBody>
                    <a:bodyPr/>
                    <a:lstStyle/>
                    <a:p>
                      <a:pPr indent="0" lvl="0" marL="0" rtl="0" algn="l">
                        <a:spcBef>
                          <a:spcPts val="0"/>
                        </a:spcBef>
                        <a:spcAft>
                          <a:spcPts val="0"/>
                        </a:spcAft>
                        <a:buNone/>
                      </a:pPr>
                      <a:r>
                        <a:rPr lang="en"/>
                        <a:t>Kazakhstan</a:t>
                      </a:r>
                      <a:endParaRPr/>
                    </a:p>
                  </a:txBody>
                  <a:tcPr marT="91425" marB="91425" marR="91425" marL="91425"/>
                </a:tc>
                <a:tc>
                  <a:txBody>
                    <a:bodyPr/>
                    <a:lstStyle/>
                    <a:p>
                      <a:pPr indent="0" lvl="0" marL="0" rtl="0" algn="l">
                        <a:spcBef>
                          <a:spcPts val="0"/>
                        </a:spcBef>
                        <a:spcAft>
                          <a:spcPts val="0"/>
                        </a:spcAft>
                        <a:buNone/>
                      </a:pPr>
                      <a:r>
                        <a:rPr lang="en"/>
                        <a:t>High Severity (one peak 0.015%)</a:t>
                      </a:r>
                      <a:endParaRPr/>
                    </a:p>
                  </a:txBody>
                  <a:tcPr marT="91425" marB="91425" marR="91425" marL="91425"/>
                </a:tc>
              </a:tr>
              <a:tr h="381000">
                <a:tc>
                  <a:txBody>
                    <a:bodyPr/>
                    <a:lstStyle/>
                    <a:p>
                      <a:pPr indent="0" lvl="0" marL="0" rtl="0" algn="l">
                        <a:spcBef>
                          <a:spcPts val="0"/>
                        </a:spcBef>
                        <a:spcAft>
                          <a:spcPts val="0"/>
                        </a:spcAft>
                        <a:buNone/>
                      </a:pPr>
                      <a:r>
                        <a:rPr lang="en"/>
                        <a:t>Philippines</a:t>
                      </a:r>
                      <a:endParaRPr/>
                    </a:p>
                  </a:txBody>
                  <a:tcPr marT="91425" marB="91425" marR="91425" marL="91425"/>
                </a:tc>
                <a:tc>
                  <a:txBody>
                    <a:bodyPr/>
                    <a:lstStyle/>
                    <a:p>
                      <a:pPr indent="0" lvl="0" marL="0" rtl="0" algn="l">
                        <a:spcBef>
                          <a:spcPts val="0"/>
                        </a:spcBef>
                        <a:spcAft>
                          <a:spcPts val="0"/>
                        </a:spcAft>
                        <a:buNone/>
                      </a:pPr>
                      <a:r>
                        <a:rPr lang="en"/>
                        <a:t>High Severity (one peak 0.01%)</a:t>
                      </a:r>
                      <a:endParaRPr/>
                    </a:p>
                  </a:txBody>
                  <a:tcPr marT="91425" marB="91425" marR="91425" marL="91425"/>
                </a:tc>
              </a:tr>
            </a:tbl>
          </a:graphicData>
        </a:graphic>
      </p:graphicFrame>
      <p:sp>
        <p:nvSpPr>
          <p:cNvPr id="170" name="Google Shape;170;p23"/>
          <p:cNvSpPr txBox="1"/>
          <p:nvPr/>
        </p:nvSpPr>
        <p:spPr>
          <a:xfrm>
            <a:off x="5069200" y="1552125"/>
            <a:ext cx="3998400" cy="2784600"/>
          </a:xfrm>
          <a:prstGeom prst="rect">
            <a:avLst/>
          </a:prstGeom>
          <a:noFill/>
          <a:ln>
            <a:noFill/>
          </a:ln>
        </p:spPr>
        <p:txBody>
          <a:bodyPr anchorCtr="0" anchor="t" bIns="91425" lIns="91425" spcFirstLastPara="1" rIns="91425" wrap="square" tIns="182875">
            <a:noAutofit/>
          </a:bodyPr>
          <a:lstStyle/>
          <a:p>
            <a:pPr indent="0" lvl="0" marL="457200" rtl="0" algn="just">
              <a:lnSpc>
                <a:spcPct val="115000"/>
              </a:lnSpc>
              <a:spcBef>
                <a:spcPts val="0"/>
              </a:spcBef>
              <a:spcAft>
                <a:spcPts val="0"/>
              </a:spcAft>
              <a:buNone/>
            </a:pPr>
            <a:r>
              <a:t/>
            </a:r>
            <a:endParaRPr sz="1300">
              <a:solidFill>
                <a:srgbClr val="0B5394"/>
              </a:solidFill>
              <a:latin typeface="Barlow Light"/>
              <a:ea typeface="Barlow Light"/>
              <a:cs typeface="Barlow Light"/>
              <a:sym typeface="Barlow Light"/>
            </a:endParaRPr>
          </a:p>
        </p:txBody>
      </p:sp>
      <p:sp>
        <p:nvSpPr>
          <p:cNvPr id="171" name="Google Shape;171;p23"/>
          <p:cNvSpPr/>
          <p:nvPr/>
        </p:nvSpPr>
        <p:spPr>
          <a:xfrm>
            <a:off x="5567075" y="998450"/>
            <a:ext cx="3405600" cy="368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just">
              <a:lnSpc>
                <a:spcPct val="115000"/>
              </a:lnSpc>
              <a:spcBef>
                <a:spcPts val="0"/>
              </a:spcBef>
              <a:spcAft>
                <a:spcPts val="0"/>
              </a:spcAft>
              <a:buSzPts val="1200"/>
              <a:buChar char="❖"/>
            </a:pPr>
            <a:r>
              <a:rPr lang="en" sz="1200">
                <a:solidFill>
                  <a:srgbClr val="0B5394"/>
                </a:solidFill>
              </a:rPr>
              <a:t>The choice of the threshold depends on the clinical implication. </a:t>
            </a:r>
            <a:endParaRPr sz="1200">
              <a:solidFill>
                <a:srgbClr val="0B5394"/>
              </a:solidFill>
            </a:endParaRPr>
          </a:p>
          <a:p>
            <a:pPr indent="0" lvl="0" marL="457200" rtl="0" algn="just">
              <a:lnSpc>
                <a:spcPct val="115000"/>
              </a:lnSpc>
              <a:spcBef>
                <a:spcPts val="0"/>
              </a:spcBef>
              <a:spcAft>
                <a:spcPts val="0"/>
              </a:spcAft>
              <a:buNone/>
            </a:pPr>
            <a:r>
              <a:t/>
            </a:r>
            <a:endParaRPr sz="1200">
              <a:solidFill>
                <a:srgbClr val="0B5394"/>
              </a:solidFill>
            </a:endParaRPr>
          </a:p>
          <a:p>
            <a:pPr indent="-304800" lvl="0" marL="457200" rtl="0" algn="just">
              <a:lnSpc>
                <a:spcPct val="115000"/>
              </a:lnSpc>
              <a:spcBef>
                <a:spcPts val="0"/>
              </a:spcBef>
              <a:spcAft>
                <a:spcPts val="0"/>
              </a:spcAft>
              <a:buSzPts val="1200"/>
              <a:buChar char="❖"/>
            </a:pPr>
            <a:r>
              <a:rPr lang="en" sz="1200">
                <a:solidFill>
                  <a:srgbClr val="0B5394"/>
                </a:solidFill>
              </a:rPr>
              <a:t>Without any prior data, it is difficult to provide any quantitative means to determine the threshold.</a:t>
            </a:r>
            <a:endParaRPr sz="1200">
              <a:solidFill>
                <a:srgbClr val="0B5394"/>
              </a:solidFill>
            </a:endParaRPr>
          </a:p>
          <a:p>
            <a:pPr indent="0" lvl="0" marL="457200" rtl="0" algn="just">
              <a:lnSpc>
                <a:spcPct val="115000"/>
              </a:lnSpc>
              <a:spcBef>
                <a:spcPts val="0"/>
              </a:spcBef>
              <a:spcAft>
                <a:spcPts val="0"/>
              </a:spcAft>
              <a:buNone/>
            </a:pPr>
            <a:r>
              <a:t/>
            </a:r>
            <a:endParaRPr sz="1200">
              <a:solidFill>
                <a:srgbClr val="0B5394"/>
              </a:solidFill>
            </a:endParaRPr>
          </a:p>
          <a:p>
            <a:pPr indent="-304800" lvl="0" marL="457200" rtl="0" algn="just">
              <a:lnSpc>
                <a:spcPct val="115000"/>
              </a:lnSpc>
              <a:spcBef>
                <a:spcPts val="0"/>
              </a:spcBef>
              <a:spcAft>
                <a:spcPts val="0"/>
              </a:spcAft>
              <a:buSzPts val="1200"/>
              <a:buChar char="❖"/>
            </a:pPr>
            <a:r>
              <a:rPr lang="en" sz="1200">
                <a:solidFill>
                  <a:srgbClr val="0B5394"/>
                </a:solidFill>
              </a:rPr>
              <a:t>Thus, we selected the countries with the </a:t>
            </a:r>
            <a:r>
              <a:rPr b="1" lang="en" sz="1200">
                <a:solidFill>
                  <a:srgbClr val="0B5394"/>
                </a:solidFill>
              </a:rPr>
              <a:t>9 highest death rates</a:t>
            </a:r>
            <a:r>
              <a:rPr lang="en" sz="1200">
                <a:solidFill>
                  <a:srgbClr val="0B5394"/>
                </a:solidFill>
              </a:rPr>
              <a:t> during 3 months. </a:t>
            </a:r>
            <a:endParaRPr sz="1200">
              <a:solidFill>
                <a:srgbClr val="0B5394"/>
              </a:solidFill>
            </a:endParaRPr>
          </a:p>
          <a:p>
            <a:pPr indent="0" lvl="0" marL="457200" rtl="0" algn="just">
              <a:lnSpc>
                <a:spcPct val="115000"/>
              </a:lnSpc>
              <a:spcBef>
                <a:spcPts val="0"/>
              </a:spcBef>
              <a:spcAft>
                <a:spcPts val="0"/>
              </a:spcAft>
              <a:buNone/>
            </a:pPr>
            <a:r>
              <a:t/>
            </a:r>
            <a:endParaRPr sz="1200">
              <a:solidFill>
                <a:srgbClr val="0B5394"/>
              </a:solidFill>
            </a:endParaRPr>
          </a:p>
          <a:p>
            <a:pPr indent="-304800" lvl="0" marL="457200" rtl="0" algn="just">
              <a:lnSpc>
                <a:spcPct val="115000"/>
              </a:lnSpc>
              <a:spcBef>
                <a:spcPts val="0"/>
              </a:spcBef>
              <a:spcAft>
                <a:spcPts val="0"/>
              </a:spcAft>
              <a:buSzPts val="1200"/>
              <a:buChar char="❖"/>
            </a:pPr>
            <a:r>
              <a:rPr lang="en" sz="1200">
                <a:solidFill>
                  <a:srgbClr val="0B5394"/>
                </a:solidFill>
              </a:rPr>
              <a:t>We may need further work on detailed threshold exploration.</a:t>
            </a:r>
            <a:endParaRPr sz="1200">
              <a:solidFill>
                <a:srgbClr val="0B5394"/>
              </a:solidFill>
              <a:latin typeface="Barlow Light"/>
              <a:ea typeface="Barlow Light"/>
              <a:cs typeface="Barlow Light"/>
              <a:sym typeface="Barlow Light"/>
            </a:endParaRPr>
          </a:p>
        </p:txBody>
      </p:sp>
      <p:sp>
        <p:nvSpPr>
          <p:cNvPr id="172" name="Google Shape;172;p23"/>
          <p:cNvSpPr txBox="1"/>
          <p:nvPr>
            <p:ph type="title"/>
          </p:nvPr>
        </p:nvSpPr>
        <p:spPr>
          <a:xfrm>
            <a:off x="487650" y="214575"/>
            <a:ext cx="8168700" cy="44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3400">
                <a:solidFill>
                  <a:srgbClr val="000000"/>
                </a:solidFill>
                <a:latin typeface="Lato"/>
                <a:ea typeface="Lato"/>
                <a:cs typeface="Lato"/>
                <a:sym typeface="Lato"/>
              </a:rPr>
              <a:t>Data: Quantifying Severity</a:t>
            </a:r>
            <a:endParaRPr b="1" sz="3400">
              <a:solidFill>
                <a:srgbClr val="000000"/>
              </a:solidFill>
              <a:latin typeface="Lato"/>
              <a:ea typeface="Lato"/>
              <a:cs typeface="Lato"/>
              <a:sym typeface="Lato"/>
            </a:endParaRPr>
          </a:p>
        </p:txBody>
      </p:sp>
      <p:sp>
        <p:nvSpPr>
          <p:cNvPr id="173" name="Google Shape;173;p2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4"/>
          <p:cNvSpPr txBox="1"/>
          <p:nvPr/>
        </p:nvSpPr>
        <p:spPr>
          <a:xfrm>
            <a:off x="6455500" y="4730800"/>
            <a:ext cx="57030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latin typeface="Lato"/>
                <a:ea typeface="Lato"/>
                <a:cs typeface="Lato"/>
                <a:sym typeface="Lato"/>
              </a:rPr>
              <a:t>Source: https://cran.r-project.org/web/packages/seqinr/index.html</a:t>
            </a:r>
            <a:endParaRPr sz="500">
              <a:latin typeface="Lato"/>
              <a:ea typeface="Lato"/>
              <a:cs typeface="Lato"/>
              <a:sym typeface="Lato"/>
            </a:endParaRPr>
          </a:p>
        </p:txBody>
      </p:sp>
      <p:sp>
        <p:nvSpPr>
          <p:cNvPr id="179" name="Google Shape;179;p24"/>
          <p:cNvSpPr txBox="1"/>
          <p:nvPr>
            <p:ph type="title"/>
          </p:nvPr>
        </p:nvSpPr>
        <p:spPr>
          <a:xfrm>
            <a:off x="417000" y="243950"/>
            <a:ext cx="8168700" cy="44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3600">
                <a:solidFill>
                  <a:srgbClr val="000000"/>
                </a:solidFill>
                <a:latin typeface="Lato"/>
                <a:ea typeface="Lato"/>
                <a:cs typeface="Lato"/>
                <a:sym typeface="Lato"/>
              </a:rPr>
              <a:t>Methodology</a:t>
            </a:r>
            <a:r>
              <a:rPr b="1" lang="en" sz="3600">
                <a:solidFill>
                  <a:srgbClr val="000000"/>
                </a:solidFill>
                <a:latin typeface="Lato"/>
                <a:ea typeface="Lato"/>
                <a:cs typeface="Lato"/>
                <a:sym typeface="Lato"/>
              </a:rPr>
              <a:t>: Lineage Identification</a:t>
            </a:r>
            <a:endParaRPr b="1" sz="3600">
              <a:solidFill>
                <a:srgbClr val="000000"/>
              </a:solidFill>
              <a:latin typeface="Lato"/>
              <a:ea typeface="Lato"/>
              <a:cs typeface="Lato"/>
              <a:sym typeface="Lato"/>
            </a:endParaRPr>
          </a:p>
        </p:txBody>
      </p:sp>
      <p:grpSp>
        <p:nvGrpSpPr>
          <p:cNvPr id="180" name="Google Shape;180;p24"/>
          <p:cNvGrpSpPr/>
          <p:nvPr/>
        </p:nvGrpSpPr>
        <p:grpSpPr>
          <a:xfrm>
            <a:off x="0" y="1189989"/>
            <a:ext cx="2726700" cy="3482836"/>
            <a:chOff x="0" y="1189989"/>
            <a:chExt cx="2726700" cy="3482836"/>
          </a:xfrm>
        </p:grpSpPr>
        <p:sp>
          <p:nvSpPr>
            <p:cNvPr id="181" name="Google Shape;181;p24"/>
            <p:cNvSpPr/>
            <p:nvPr/>
          </p:nvSpPr>
          <p:spPr>
            <a:xfrm>
              <a:off x="0" y="1189989"/>
              <a:ext cx="2726700" cy="669000"/>
            </a:xfrm>
            <a:prstGeom prst="homePlate">
              <a:avLst>
                <a:gd fmla="val 50000" name="adj"/>
              </a:avLst>
            </a:prstGeom>
            <a:solidFill>
              <a:srgbClr val="1C4587"/>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n">
                  <a:solidFill>
                    <a:schemeClr val="lt1"/>
                  </a:solidFill>
                  <a:latin typeface="Lato"/>
                  <a:ea typeface="Lato"/>
                  <a:cs typeface="Lato"/>
                  <a:sym typeface="Lato"/>
                </a:rPr>
                <a:t>Consensus Sequencing</a:t>
              </a:r>
              <a:endParaRPr>
                <a:solidFill>
                  <a:srgbClr val="FFFFFF"/>
                </a:solidFill>
                <a:latin typeface="Roboto"/>
                <a:ea typeface="Roboto"/>
                <a:cs typeface="Roboto"/>
                <a:sym typeface="Roboto"/>
              </a:endParaRPr>
            </a:p>
          </p:txBody>
        </p:sp>
        <p:sp>
          <p:nvSpPr>
            <p:cNvPr id="182" name="Google Shape;182;p24"/>
            <p:cNvSpPr txBox="1"/>
            <p:nvPr/>
          </p:nvSpPr>
          <p:spPr>
            <a:xfrm>
              <a:off x="410850"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latin typeface="Lato"/>
                  <a:ea typeface="Lato"/>
                  <a:cs typeface="Lato"/>
                  <a:sym typeface="Lato"/>
                </a:rPr>
                <a:t>For each clade, find the consensus sequence using the </a:t>
              </a:r>
              <a:r>
                <a:rPr b="1" lang="en" sz="1300">
                  <a:latin typeface="Lato"/>
                  <a:ea typeface="Lato"/>
                  <a:cs typeface="Lato"/>
                  <a:sym typeface="Lato"/>
                </a:rPr>
                <a:t>consensus </a:t>
              </a:r>
              <a:r>
                <a:rPr lang="en" sz="1300">
                  <a:latin typeface="Lato"/>
                  <a:ea typeface="Lato"/>
                  <a:cs typeface="Lato"/>
                  <a:sym typeface="Lato"/>
                </a:rPr>
                <a:t>function (</a:t>
              </a:r>
              <a:r>
                <a:rPr b="1" lang="en" sz="1300">
                  <a:latin typeface="Lato"/>
                  <a:ea typeface="Lato"/>
                  <a:cs typeface="Lato"/>
                  <a:sym typeface="Lato"/>
                </a:rPr>
                <a:t>seqinr </a:t>
              </a:r>
              <a:r>
                <a:rPr lang="en" sz="1300">
                  <a:latin typeface="Lato"/>
                  <a:ea typeface="Lato"/>
                  <a:cs typeface="Lato"/>
                  <a:sym typeface="Lato"/>
                </a:rPr>
                <a:t>package) in R. </a:t>
              </a:r>
              <a:endParaRPr sz="1200">
                <a:latin typeface="Roboto"/>
                <a:ea typeface="Roboto"/>
                <a:cs typeface="Roboto"/>
                <a:sym typeface="Roboto"/>
              </a:endParaRPr>
            </a:p>
          </p:txBody>
        </p:sp>
      </p:grpSp>
      <p:grpSp>
        <p:nvGrpSpPr>
          <p:cNvPr id="183" name="Google Shape;183;p24"/>
          <p:cNvGrpSpPr/>
          <p:nvPr/>
        </p:nvGrpSpPr>
        <p:grpSpPr>
          <a:xfrm>
            <a:off x="2263425" y="1189775"/>
            <a:ext cx="2541300" cy="3483050"/>
            <a:chOff x="2263425" y="1189775"/>
            <a:chExt cx="2541300" cy="3483050"/>
          </a:xfrm>
        </p:grpSpPr>
        <p:sp>
          <p:nvSpPr>
            <p:cNvPr id="184" name="Google Shape;184;p24"/>
            <p:cNvSpPr/>
            <p:nvPr/>
          </p:nvSpPr>
          <p:spPr>
            <a:xfrm>
              <a:off x="2263425" y="1189775"/>
              <a:ext cx="2541300" cy="669000"/>
            </a:xfrm>
            <a:prstGeom prst="chevron">
              <a:avLst>
                <a:gd fmla="val 50000"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ato"/>
                  <a:ea typeface="Lato"/>
                  <a:cs typeface="Lato"/>
                  <a:sym typeface="Lato"/>
                </a:rPr>
                <a:t>Choosing Clade Representative</a:t>
              </a:r>
              <a:endParaRPr>
                <a:solidFill>
                  <a:srgbClr val="FFFFFF"/>
                </a:solidFill>
                <a:latin typeface="Roboto"/>
                <a:ea typeface="Roboto"/>
                <a:cs typeface="Roboto"/>
                <a:sym typeface="Roboto"/>
              </a:endParaRPr>
            </a:p>
          </p:txBody>
        </p:sp>
        <p:sp>
          <p:nvSpPr>
            <p:cNvPr id="185" name="Google Shape;185;p24"/>
            <p:cNvSpPr txBox="1"/>
            <p:nvPr/>
          </p:nvSpPr>
          <p:spPr>
            <a:xfrm>
              <a:off x="2512202"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For each clade, choose the sequence closest to the consensus sequence as the representative of the clade. </a:t>
              </a:r>
              <a:endParaRPr sz="1200">
                <a:latin typeface="Roboto"/>
                <a:ea typeface="Roboto"/>
                <a:cs typeface="Roboto"/>
                <a:sym typeface="Roboto"/>
              </a:endParaRPr>
            </a:p>
          </p:txBody>
        </p:sp>
      </p:grpSp>
      <p:grpSp>
        <p:nvGrpSpPr>
          <p:cNvPr id="186" name="Google Shape;186;p24"/>
          <p:cNvGrpSpPr/>
          <p:nvPr/>
        </p:nvGrpSpPr>
        <p:grpSpPr>
          <a:xfrm>
            <a:off x="4329974" y="1189775"/>
            <a:ext cx="2541300" cy="3483050"/>
            <a:chOff x="4329974" y="1189775"/>
            <a:chExt cx="2541300" cy="3483050"/>
          </a:xfrm>
        </p:grpSpPr>
        <p:sp>
          <p:nvSpPr>
            <p:cNvPr id="187" name="Google Shape;187;p24"/>
            <p:cNvSpPr/>
            <p:nvPr/>
          </p:nvSpPr>
          <p:spPr>
            <a:xfrm>
              <a:off x="4329974" y="1189775"/>
              <a:ext cx="2541300" cy="669000"/>
            </a:xfrm>
            <a:prstGeom prst="chevron">
              <a:avLst>
                <a:gd fmla="val 50000"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ato"/>
                  <a:ea typeface="Lato"/>
                  <a:cs typeface="Lato"/>
                  <a:sym typeface="Lato"/>
                </a:rPr>
                <a:t>Compute Distance Matrix</a:t>
              </a:r>
              <a:endParaRPr>
                <a:solidFill>
                  <a:srgbClr val="FFFFFF"/>
                </a:solidFill>
                <a:latin typeface="Roboto"/>
                <a:ea typeface="Roboto"/>
                <a:cs typeface="Roboto"/>
                <a:sym typeface="Roboto"/>
              </a:endParaRPr>
            </a:p>
          </p:txBody>
        </p:sp>
        <p:sp>
          <p:nvSpPr>
            <p:cNvPr id="188" name="Google Shape;188;p24"/>
            <p:cNvSpPr txBox="1"/>
            <p:nvPr/>
          </p:nvSpPr>
          <p:spPr>
            <a:xfrm>
              <a:off x="4613553"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Compute the matrix of the divergence distance between each pair of representatives using the </a:t>
              </a:r>
              <a:r>
                <a:rPr b="1" lang="en" sz="1300">
                  <a:latin typeface="Lato"/>
                  <a:ea typeface="Lato"/>
                  <a:cs typeface="Lato"/>
                  <a:sym typeface="Lato"/>
                </a:rPr>
                <a:t>dist.alignment</a:t>
              </a:r>
              <a:r>
                <a:rPr b="1" lang="en" sz="1300">
                  <a:latin typeface="Lato"/>
                  <a:ea typeface="Lato"/>
                  <a:cs typeface="Lato"/>
                  <a:sym typeface="Lato"/>
                </a:rPr>
                <a:t> </a:t>
              </a:r>
              <a:r>
                <a:rPr lang="en" sz="1300">
                  <a:latin typeface="Lato"/>
                  <a:ea typeface="Lato"/>
                  <a:cs typeface="Lato"/>
                  <a:sym typeface="Lato"/>
                </a:rPr>
                <a:t>function (</a:t>
              </a:r>
              <a:r>
                <a:rPr b="1" lang="en" sz="1300">
                  <a:latin typeface="Lato"/>
                  <a:ea typeface="Lato"/>
                  <a:cs typeface="Lato"/>
                  <a:sym typeface="Lato"/>
                </a:rPr>
                <a:t>seqinr </a:t>
              </a:r>
              <a:r>
                <a:rPr lang="en" sz="1300">
                  <a:latin typeface="Lato"/>
                  <a:ea typeface="Lato"/>
                  <a:cs typeface="Lato"/>
                  <a:sym typeface="Lato"/>
                </a:rPr>
                <a:t>package) in 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a:t>
              </a:r>
              <a:endParaRPr sz="1200">
                <a:latin typeface="Roboto"/>
                <a:ea typeface="Roboto"/>
                <a:cs typeface="Roboto"/>
                <a:sym typeface="Roboto"/>
              </a:endParaRPr>
            </a:p>
          </p:txBody>
        </p:sp>
      </p:grpSp>
      <p:grpSp>
        <p:nvGrpSpPr>
          <p:cNvPr id="189" name="Google Shape;189;p24"/>
          <p:cNvGrpSpPr/>
          <p:nvPr/>
        </p:nvGrpSpPr>
        <p:grpSpPr>
          <a:xfrm>
            <a:off x="6396739" y="1189775"/>
            <a:ext cx="2541300" cy="3483050"/>
            <a:chOff x="6396739" y="1189775"/>
            <a:chExt cx="2541300" cy="3483050"/>
          </a:xfrm>
        </p:grpSpPr>
        <p:sp>
          <p:nvSpPr>
            <p:cNvPr id="190" name="Google Shape;190;p24"/>
            <p:cNvSpPr/>
            <p:nvPr/>
          </p:nvSpPr>
          <p:spPr>
            <a:xfrm>
              <a:off x="6396739" y="1189775"/>
              <a:ext cx="2541300" cy="669000"/>
            </a:xfrm>
            <a:prstGeom prst="chevron">
              <a:avLst>
                <a:gd fmla="val 50000"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ato"/>
                  <a:ea typeface="Lato"/>
                  <a:cs typeface="Lato"/>
                  <a:sym typeface="Lato"/>
                </a:rPr>
                <a:t>Establish Divergence Threshold for Grouping</a:t>
              </a:r>
              <a:endParaRPr>
                <a:solidFill>
                  <a:srgbClr val="FFFFFF"/>
                </a:solidFill>
                <a:latin typeface="Roboto"/>
                <a:ea typeface="Roboto"/>
                <a:cs typeface="Roboto"/>
                <a:sym typeface="Roboto"/>
              </a:endParaRPr>
            </a:p>
          </p:txBody>
        </p:sp>
        <p:sp>
          <p:nvSpPr>
            <p:cNvPr id="191" name="Google Shape;191;p24"/>
            <p:cNvSpPr txBox="1"/>
            <p:nvPr/>
          </p:nvSpPr>
          <p:spPr>
            <a:xfrm>
              <a:off x="6714905"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We choose the divergence threshold of </a:t>
              </a:r>
              <a:r>
                <a:rPr b="1" lang="en" sz="1200">
                  <a:latin typeface="Roboto"/>
                  <a:ea typeface="Roboto"/>
                  <a:cs typeface="Roboto"/>
                  <a:sym typeface="Roboto"/>
                </a:rPr>
                <a:t>1%</a:t>
              </a:r>
              <a:r>
                <a:rPr lang="en" sz="1200">
                  <a:latin typeface="Roboto"/>
                  <a:ea typeface="Roboto"/>
                  <a:cs typeface="Roboto"/>
                  <a:sym typeface="Roboto"/>
                </a:rPr>
                <a:t> for two clades to be considered to belong to different lineages. </a:t>
              </a:r>
              <a:endParaRPr sz="1200">
                <a:latin typeface="Roboto"/>
                <a:ea typeface="Roboto"/>
                <a:cs typeface="Roboto"/>
                <a:sym typeface="Roboto"/>
              </a:endParaRPr>
            </a:p>
          </p:txBody>
        </p:sp>
      </p:grpSp>
      <p:sp>
        <p:nvSpPr>
          <p:cNvPr id="192" name="Google Shape;192;p2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5"/>
          <p:cNvSpPr txBox="1"/>
          <p:nvPr>
            <p:ph type="title"/>
          </p:nvPr>
        </p:nvSpPr>
        <p:spPr>
          <a:xfrm>
            <a:off x="417000" y="243950"/>
            <a:ext cx="8168700" cy="44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3600">
                <a:solidFill>
                  <a:srgbClr val="000000"/>
                </a:solidFill>
                <a:latin typeface="Lato"/>
                <a:ea typeface="Lato"/>
                <a:cs typeface="Lato"/>
                <a:sym typeface="Lato"/>
              </a:rPr>
              <a:t>Results: Lineage Identification</a:t>
            </a:r>
            <a:endParaRPr b="1" sz="3600">
              <a:solidFill>
                <a:srgbClr val="000000"/>
              </a:solidFill>
              <a:latin typeface="Lato"/>
              <a:ea typeface="Lato"/>
              <a:cs typeface="Lato"/>
              <a:sym typeface="Lato"/>
            </a:endParaRPr>
          </a:p>
        </p:txBody>
      </p:sp>
      <p:sp>
        <p:nvSpPr>
          <p:cNvPr id="198" name="Google Shape;198;p25"/>
          <p:cNvSpPr/>
          <p:nvPr/>
        </p:nvSpPr>
        <p:spPr>
          <a:xfrm>
            <a:off x="1779450" y="4300075"/>
            <a:ext cx="5585100" cy="44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Lato"/>
                <a:ea typeface="Lato"/>
                <a:cs typeface="Lato"/>
                <a:sym typeface="Lato"/>
              </a:rPr>
              <a:t>Clade Representatives based on Consensus Sequencing</a:t>
            </a:r>
            <a:endParaRPr b="1" sz="1100">
              <a:latin typeface="Lato"/>
              <a:ea typeface="Lato"/>
              <a:cs typeface="Lato"/>
              <a:sym typeface="Lato"/>
            </a:endParaRPr>
          </a:p>
        </p:txBody>
      </p:sp>
      <p:pic>
        <p:nvPicPr>
          <p:cNvPr id="199" name="Google Shape;199;p25"/>
          <p:cNvPicPr preferRelativeResize="0"/>
          <p:nvPr/>
        </p:nvPicPr>
        <p:blipFill>
          <a:blip r:embed="rId3">
            <a:alphaModFix/>
          </a:blip>
          <a:stretch>
            <a:fillRect/>
          </a:stretch>
        </p:blipFill>
        <p:spPr>
          <a:xfrm>
            <a:off x="1153225" y="945225"/>
            <a:ext cx="6993450" cy="3300025"/>
          </a:xfrm>
          <a:prstGeom prst="rect">
            <a:avLst/>
          </a:prstGeom>
          <a:noFill/>
          <a:ln>
            <a:noFill/>
          </a:ln>
        </p:spPr>
      </p:pic>
      <p:sp>
        <p:nvSpPr>
          <p:cNvPr id="200" name="Google Shape;200;p2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6"/>
          <p:cNvSpPr txBox="1"/>
          <p:nvPr>
            <p:ph type="title"/>
          </p:nvPr>
        </p:nvSpPr>
        <p:spPr>
          <a:xfrm>
            <a:off x="417000" y="243950"/>
            <a:ext cx="8168700" cy="44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3600">
                <a:solidFill>
                  <a:srgbClr val="000000"/>
                </a:solidFill>
                <a:latin typeface="Lato"/>
                <a:ea typeface="Lato"/>
                <a:cs typeface="Lato"/>
                <a:sym typeface="Lato"/>
              </a:rPr>
              <a:t>Results</a:t>
            </a:r>
            <a:r>
              <a:rPr b="1" lang="en" sz="3600">
                <a:solidFill>
                  <a:srgbClr val="000000"/>
                </a:solidFill>
                <a:latin typeface="Lato"/>
                <a:ea typeface="Lato"/>
                <a:cs typeface="Lato"/>
                <a:sym typeface="Lato"/>
              </a:rPr>
              <a:t>: Lineage Identification</a:t>
            </a:r>
            <a:endParaRPr b="1" sz="3600">
              <a:solidFill>
                <a:srgbClr val="000000"/>
              </a:solidFill>
              <a:latin typeface="Lato"/>
              <a:ea typeface="Lato"/>
              <a:cs typeface="Lato"/>
              <a:sym typeface="Lato"/>
            </a:endParaRPr>
          </a:p>
        </p:txBody>
      </p:sp>
      <p:pic>
        <p:nvPicPr>
          <p:cNvPr id="206" name="Google Shape;206;p26"/>
          <p:cNvPicPr preferRelativeResize="0"/>
          <p:nvPr/>
        </p:nvPicPr>
        <p:blipFill>
          <a:blip r:embed="rId3">
            <a:alphaModFix/>
          </a:blip>
          <a:stretch>
            <a:fillRect/>
          </a:stretch>
        </p:blipFill>
        <p:spPr>
          <a:xfrm>
            <a:off x="232100" y="951700"/>
            <a:ext cx="4193051" cy="3030925"/>
          </a:xfrm>
          <a:prstGeom prst="rect">
            <a:avLst/>
          </a:prstGeom>
          <a:noFill/>
          <a:ln>
            <a:noFill/>
          </a:ln>
        </p:spPr>
      </p:pic>
      <p:pic>
        <p:nvPicPr>
          <p:cNvPr id="207" name="Google Shape;207;p26"/>
          <p:cNvPicPr preferRelativeResize="0"/>
          <p:nvPr/>
        </p:nvPicPr>
        <p:blipFill>
          <a:blip r:embed="rId4">
            <a:alphaModFix/>
          </a:blip>
          <a:stretch>
            <a:fillRect/>
          </a:stretch>
        </p:blipFill>
        <p:spPr>
          <a:xfrm>
            <a:off x="4577538" y="1394925"/>
            <a:ext cx="4193051" cy="2587701"/>
          </a:xfrm>
          <a:prstGeom prst="rect">
            <a:avLst/>
          </a:prstGeom>
          <a:noFill/>
          <a:ln>
            <a:noFill/>
          </a:ln>
        </p:spPr>
      </p:pic>
      <p:sp>
        <p:nvSpPr>
          <p:cNvPr id="208" name="Google Shape;208;p26"/>
          <p:cNvSpPr/>
          <p:nvPr/>
        </p:nvSpPr>
        <p:spPr>
          <a:xfrm>
            <a:off x="232063" y="4196550"/>
            <a:ext cx="4193100" cy="44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Lato"/>
                <a:ea typeface="Lato"/>
                <a:cs typeface="Lato"/>
                <a:sym typeface="Lato"/>
              </a:rPr>
              <a:t>Distance Matrix of Clade Representatives</a:t>
            </a:r>
            <a:endParaRPr b="1" sz="1100">
              <a:latin typeface="Lato"/>
              <a:ea typeface="Lato"/>
              <a:cs typeface="Lato"/>
              <a:sym typeface="Lato"/>
            </a:endParaRPr>
          </a:p>
        </p:txBody>
      </p:sp>
      <p:sp>
        <p:nvSpPr>
          <p:cNvPr id="209" name="Google Shape;209;p26"/>
          <p:cNvSpPr/>
          <p:nvPr/>
        </p:nvSpPr>
        <p:spPr>
          <a:xfrm>
            <a:off x="4577513" y="4196550"/>
            <a:ext cx="4193100" cy="44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Lato"/>
                <a:ea typeface="Lato"/>
                <a:cs typeface="Lato"/>
                <a:sym typeface="Lato"/>
              </a:rPr>
              <a:t>Indicator</a:t>
            </a:r>
            <a:r>
              <a:rPr b="1" lang="en" sz="1100">
                <a:latin typeface="Lato"/>
                <a:ea typeface="Lato"/>
                <a:cs typeface="Lato"/>
                <a:sym typeface="Lato"/>
              </a:rPr>
              <a:t> Matrix of Lineage Grouping</a:t>
            </a:r>
            <a:endParaRPr b="1" sz="1100">
              <a:latin typeface="Lato"/>
              <a:ea typeface="Lato"/>
              <a:cs typeface="Lato"/>
              <a:sym typeface="Lato"/>
            </a:endParaRPr>
          </a:p>
        </p:txBody>
      </p:sp>
      <p:pic>
        <p:nvPicPr>
          <p:cNvPr id="210" name="Google Shape;210;p26"/>
          <p:cNvPicPr preferRelativeResize="0"/>
          <p:nvPr/>
        </p:nvPicPr>
        <p:blipFill>
          <a:blip r:embed="rId5">
            <a:alphaModFix/>
          </a:blip>
          <a:stretch>
            <a:fillRect/>
          </a:stretch>
        </p:blipFill>
        <p:spPr>
          <a:xfrm>
            <a:off x="4577550" y="951700"/>
            <a:ext cx="4193051" cy="3030925"/>
          </a:xfrm>
          <a:prstGeom prst="rect">
            <a:avLst/>
          </a:prstGeom>
          <a:noFill/>
          <a:ln>
            <a:noFill/>
          </a:ln>
        </p:spPr>
      </p:pic>
      <p:sp>
        <p:nvSpPr>
          <p:cNvPr id="211" name="Google Shape;211;p2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7"/>
          <p:cNvSpPr txBox="1"/>
          <p:nvPr>
            <p:ph type="title"/>
          </p:nvPr>
        </p:nvSpPr>
        <p:spPr>
          <a:xfrm>
            <a:off x="417000" y="243950"/>
            <a:ext cx="8168700" cy="44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3600">
                <a:solidFill>
                  <a:srgbClr val="000000"/>
                </a:solidFill>
                <a:latin typeface="Lato"/>
                <a:ea typeface="Lato"/>
                <a:cs typeface="Lato"/>
                <a:sym typeface="Lato"/>
              </a:rPr>
              <a:t>Results: Lineage Identification</a:t>
            </a:r>
            <a:endParaRPr b="1" sz="3600">
              <a:solidFill>
                <a:srgbClr val="000000"/>
              </a:solidFill>
              <a:latin typeface="Lato"/>
              <a:ea typeface="Lato"/>
              <a:cs typeface="Lato"/>
              <a:sym typeface="Lato"/>
            </a:endParaRPr>
          </a:p>
        </p:txBody>
      </p:sp>
      <p:graphicFrame>
        <p:nvGraphicFramePr>
          <p:cNvPr id="217" name="Google Shape;217;p27"/>
          <p:cNvGraphicFramePr/>
          <p:nvPr/>
        </p:nvGraphicFramePr>
        <p:xfrm>
          <a:off x="952500" y="1698338"/>
          <a:ext cx="3000000" cy="3000000"/>
        </p:xfrm>
        <a:graphic>
          <a:graphicData uri="http://schemas.openxmlformats.org/drawingml/2006/table">
            <a:tbl>
              <a:tblPr>
                <a:noFill/>
                <a:tableStyleId>{B9EAE872-96F4-4345-8EB4-57056A684C09}</a:tableStyleId>
              </a:tblPr>
              <a:tblGrid>
                <a:gridCol w="1809750"/>
                <a:gridCol w="1809750"/>
                <a:gridCol w="1809750"/>
                <a:gridCol w="1809750"/>
              </a:tblGrid>
              <a:tr h="381000">
                <a:tc>
                  <a:txBody>
                    <a:bodyPr/>
                    <a:lstStyle/>
                    <a:p>
                      <a:pPr indent="0" lvl="0" marL="0" rtl="0" algn="ctr">
                        <a:spcBef>
                          <a:spcPts val="0"/>
                        </a:spcBef>
                        <a:spcAft>
                          <a:spcPts val="0"/>
                        </a:spcAft>
                        <a:buNone/>
                      </a:pPr>
                      <a:r>
                        <a:rPr b="1" lang="en">
                          <a:latin typeface="Lato"/>
                          <a:ea typeface="Lato"/>
                          <a:cs typeface="Lato"/>
                          <a:sym typeface="Lato"/>
                        </a:rPr>
                        <a:t>Lineage 1</a:t>
                      </a:r>
                      <a:endParaRPr b="1">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b="1" lang="en">
                          <a:latin typeface="Lato"/>
                          <a:ea typeface="Lato"/>
                          <a:cs typeface="Lato"/>
                          <a:sym typeface="Lato"/>
                        </a:rPr>
                        <a:t>Lineage 2</a:t>
                      </a:r>
                      <a:endParaRPr b="1">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b="1" lang="en">
                          <a:latin typeface="Lato"/>
                          <a:ea typeface="Lato"/>
                          <a:cs typeface="Lato"/>
                          <a:sym typeface="Lato"/>
                        </a:rPr>
                        <a:t>Lineage 3</a:t>
                      </a:r>
                      <a:endParaRPr b="1">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b="1" lang="en">
                          <a:latin typeface="Lato"/>
                          <a:ea typeface="Lato"/>
                          <a:cs typeface="Lato"/>
                          <a:sym typeface="Lato"/>
                        </a:rPr>
                        <a:t>Lineage 4</a:t>
                      </a:r>
                      <a:endParaRPr>
                        <a:latin typeface="Lato"/>
                        <a:ea typeface="Lato"/>
                        <a:cs typeface="Lato"/>
                        <a:sym typeface="Lato"/>
                      </a:endParaRPr>
                    </a:p>
                  </a:txBody>
                  <a:tcPr marT="91425" marB="91425" marR="91425" marL="91425"/>
                </a:tc>
              </a:tr>
              <a:tr h="381000">
                <a:tc>
                  <a:txBody>
                    <a:bodyPr/>
                    <a:lstStyle/>
                    <a:p>
                      <a:pPr indent="-311150" lvl="0" marL="457200" rtl="0" algn="l">
                        <a:lnSpc>
                          <a:spcPct val="150000"/>
                        </a:lnSpc>
                        <a:spcBef>
                          <a:spcPts val="0"/>
                        </a:spcBef>
                        <a:spcAft>
                          <a:spcPts val="0"/>
                        </a:spcAft>
                        <a:buSzPts val="1300"/>
                        <a:buAutoNum type="arabicPeriod"/>
                      </a:pPr>
                      <a:r>
                        <a:rPr b="1" lang="en" sz="1300"/>
                        <a:t>B</a:t>
                      </a:r>
                      <a:endParaRPr b="1" sz="1300"/>
                    </a:p>
                    <a:p>
                      <a:pPr indent="-311150" lvl="0" marL="457200" rtl="0" algn="l">
                        <a:lnSpc>
                          <a:spcPct val="150000"/>
                        </a:lnSpc>
                        <a:spcBef>
                          <a:spcPts val="0"/>
                        </a:spcBef>
                        <a:spcAft>
                          <a:spcPts val="0"/>
                        </a:spcAft>
                        <a:buSzPts val="1300"/>
                        <a:buAutoNum type="arabicPeriod"/>
                      </a:pPr>
                      <a:r>
                        <a:rPr b="1" lang="en" sz="1300"/>
                        <a:t>B1</a:t>
                      </a:r>
                      <a:endParaRPr b="1" sz="1300"/>
                    </a:p>
                    <a:p>
                      <a:pPr indent="-311150" lvl="0" marL="457200" rtl="0" algn="l">
                        <a:lnSpc>
                          <a:spcPct val="150000"/>
                        </a:lnSpc>
                        <a:spcBef>
                          <a:spcPts val="0"/>
                        </a:spcBef>
                        <a:spcAft>
                          <a:spcPts val="0"/>
                        </a:spcAft>
                        <a:buSzPts val="1300"/>
                        <a:buAutoNum type="arabicPeriod"/>
                      </a:pPr>
                      <a:r>
                        <a:rPr b="1" lang="en" sz="1300"/>
                        <a:t>B2</a:t>
                      </a:r>
                      <a:endParaRPr b="1" sz="1300"/>
                    </a:p>
                    <a:p>
                      <a:pPr indent="-311150" lvl="0" marL="457200" rtl="0" algn="l">
                        <a:lnSpc>
                          <a:spcPct val="150000"/>
                        </a:lnSpc>
                        <a:spcBef>
                          <a:spcPts val="0"/>
                        </a:spcBef>
                        <a:spcAft>
                          <a:spcPts val="0"/>
                        </a:spcAft>
                        <a:buSzPts val="1300"/>
                        <a:buAutoNum type="arabicPeriod"/>
                      </a:pPr>
                      <a:r>
                        <a:rPr b="1" lang="en" sz="1300"/>
                        <a:t>B3</a:t>
                      </a:r>
                      <a:endParaRPr b="1" sz="1300"/>
                    </a:p>
                  </a:txBody>
                  <a:tcPr marT="91425" marB="91425" marR="91425" marL="91425"/>
                </a:tc>
                <a:tc>
                  <a:txBody>
                    <a:bodyPr/>
                    <a:lstStyle/>
                    <a:p>
                      <a:pPr indent="-311150" lvl="0" marL="457200" rtl="0" algn="l">
                        <a:lnSpc>
                          <a:spcPct val="150000"/>
                        </a:lnSpc>
                        <a:spcBef>
                          <a:spcPts val="0"/>
                        </a:spcBef>
                        <a:spcAft>
                          <a:spcPts val="0"/>
                        </a:spcAft>
                        <a:buSzPts val="1300"/>
                        <a:buAutoNum type="arabicPeriod"/>
                      </a:pPr>
                      <a:r>
                        <a:rPr b="1" lang="en" sz="1300"/>
                        <a:t>A1a</a:t>
                      </a:r>
                      <a:endParaRPr b="1" sz="1300"/>
                    </a:p>
                    <a:p>
                      <a:pPr indent="-311150" lvl="0" marL="457200" rtl="0" algn="l">
                        <a:lnSpc>
                          <a:spcPct val="150000"/>
                        </a:lnSpc>
                        <a:spcBef>
                          <a:spcPts val="0"/>
                        </a:spcBef>
                        <a:spcAft>
                          <a:spcPts val="0"/>
                        </a:spcAft>
                        <a:buSzPts val="1300"/>
                        <a:buAutoNum type="arabicPeriod"/>
                      </a:pPr>
                      <a:r>
                        <a:rPr b="1" lang="en" sz="1300"/>
                        <a:t>A2</a:t>
                      </a:r>
                      <a:endParaRPr b="1" sz="1300"/>
                    </a:p>
                    <a:p>
                      <a:pPr indent="-311150" lvl="0" marL="457200" rtl="0" algn="l">
                        <a:lnSpc>
                          <a:spcPct val="150000"/>
                        </a:lnSpc>
                        <a:spcBef>
                          <a:spcPts val="0"/>
                        </a:spcBef>
                        <a:spcAft>
                          <a:spcPts val="0"/>
                        </a:spcAft>
                        <a:buSzPts val="1300"/>
                        <a:buAutoNum type="arabicPeriod"/>
                      </a:pPr>
                      <a:r>
                        <a:rPr b="1" lang="en" sz="1300"/>
                        <a:t>A6</a:t>
                      </a:r>
                      <a:endParaRPr b="1" sz="1300"/>
                    </a:p>
                    <a:p>
                      <a:pPr indent="-311150" lvl="0" marL="457200" rtl="0" algn="l">
                        <a:lnSpc>
                          <a:spcPct val="150000"/>
                        </a:lnSpc>
                        <a:spcBef>
                          <a:spcPts val="0"/>
                        </a:spcBef>
                        <a:spcAft>
                          <a:spcPts val="0"/>
                        </a:spcAft>
                        <a:buSzPts val="1300"/>
                        <a:buAutoNum type="arabicPeriod"/>
                      </a:pPr>
                      <a:r>
                        <a:rPr b="1" lang="en" sz="1300"/>
                        <a:t>A7</a:t>
                      </a:r>
                      <a:endParaRPr b="1" sz="1300"/>
                    </a:p>
                  </a:txBody>
                  <a:tcPr marT="91425" marB="91425" marR="91425" marL="91425"/>
                </a:tc>
                <a:tc>
                  <a:txBody>
                    <a:bodyPr/>
                    <a:lstStyle/>
                    <a:p>
                      <a:pPr indent="-311150" lvl="0" marL="457200" rtl="0" algn="l">
                        <a:lnSpc>
                          <a:spcPct val="150000"/>
                        </a:lnSpc>
                        <a:spcBef>
                          <a:spcPts val="0"/>
                        </a:spcBef>
                        <a:spcAft>
                          <a:spcPts val="0"/>
                        </a:spcAft>
                        <a:buSzPts val="1300"/>
                        <a:buAutoNum type="arabicPeriod"/>
                      </a:pPr>
                      <a:r>
                        <a:rPr b="1" lang="en" sz="1300"/>
                        <a:t>A2a</a:t>
                      </a:r>
                      <a:endParaRPr b="1" sz="1300"/>
                    </a:p>
                  </a:txBody>
                  <a:tcPr marT="91425" marB="91425" marR="91425" marL="91425"/>
                </a:tc>
                <a:tc>
                  <a:txBody>
                    <a:bodyPr/>
                    <a:lstStyle/>
                    <a:p>
                      <a:pPr indent="-311150" lvl="0" marL="457200" rtl="0" algn="l">
                        <a:lnSpc>
                          <a:spcPct val="150000"/>
                        </a:lnSpc>
                        <a:spcBef>
                          <a:spcPts val="0"/>
                        </a:spcBef>
                        <a:spcAft>
                          <a:spcPts val="0"/>
                        </a:spcAft>
                        <a:buSzPts val="1300"/>
                        <a:buAutoNum type="arabicPeriod"/>
                      </a:pPr>
                      <a:r>
                        <a:rPr b="1" lang="en" sz="1300"/>
                        <a:t>A3</a:t>
                      </a:r>
                      <a:endParaRPr b="1" sz="1300"/>
                    </a:p>
                  </a:txBody>
                  <a:tcPr marT="91425" marB="91425" marR="91425" marL="91425"/>
                </a:tc>
              </a:tr>
            </a:tbl>
          </a:graphicData>
        </a:graphic>
      </p:graphicFrame>
      <p:sp>
        <p:nvSpPr>
          <p:cNvPr id="218" name="Google Shape;218;p2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8"/>
          <p:cNvSpPr txBox="1"/>
          <p:nvPr>
            <p:ph idx="1" type="body"/>
          </p:nvPr>
        </p:nvSpPr>
        <p:spPr>
          <a:xfrm>
            <a:off x="729450" y="1199225"/>
            <a:ext cx="7431600" cy="3516600"/>
          </a:xfrm>
          <a:prstGeom prst="rect">
            <a:avLst/>
          </a:prstGeom>
        </p:spPr>
        <p:txBody>
          <a:bodyPr anchorCtr="0" anchor="t" bIns="0" lIns="0" spcFirstLastPara="1" rIns="0" wrap="square" tIns="0">
            <a:noAutofit/>
          </a:bodyPr>
          <a:lstStyle/>
          <a:p>
            <a:pPr indent="0" lvl="0" marL="0" rtl="0" algn="l">
              <a:lnSpc>
                <a:spcPct val="150000"/>
              </a:lnSpc>
              <a:spcBef>
                <a:spcPts val="600"/>
              </a:spcBef>
              <a:spcAft>
                <a:spcPts val="0"/>
              </a:spcAft>
              <a:buNone/>
            </a:pPr>
            <a:r>
              <a:rPr b="1" lang="en" sz="1500">
                <a:solidFill>
                  <a:srgbClr val="1D1C1D"/>
                </a:solidFill>
                <a:latin typeface="Lato"/>
                <a:ea typeface="Lato"/>
                <a:cs typeface="Lato"/>
                <a:sym typeface="Lato"/>
              </a:rPr>
              <a:t>How to model the relationship between lineages and severity?</a:t>
            </a:r>
            <a:endParaRPr b="1" sz="1500">
              <a:solidFill>
                <a:srgbClr val="1D1C1D"/>
              </a:solidFill>
              <a:latin typeface="Lato"/>
              <a:ea typeface="Lato"/>
              <a:cs typeface="Lato"/>
              <a:sym typeface="Lato"/>
            </a:endParaRPr>
          </a:p>
          <a:p>
            <a:pPr indent="-317500" lvl="0" marL="457200" rtl="0" algn="l">
              <a:lnSpc>
                <a:spcPct val="150000"/>
              </a:lnSpc>
              <a:spcBef>
                <a:spcPts val="600"/>
              </a:spcBef>
              <a:spcAft>
                <a:spcPts val="0"/>
              </a:spcAft>
              <a:buClr>
                <a:srgbClr val="1D1C1D"/>
              </a:buClr>
              <a:buSzPts val="1400"/>
              <a:buFont typeface="Lato"/>
              <a:buChar char="▸"/>
            </a:pPr>
            <a:r>
              <a:rPr b="1" lang="en" sz="1400">
                <a:solidFill>
                  <a:srgbClr val="1D1C1D"/>
                </a:solidFill>
                <a:latin typeface="Lato"/>
                <a:ea typeface="Lato"/>
                <a:cs typeface="Lato"/>
                <a:sym typeface="Lato"/>
              </a:rPr>
              <a:t>Predictors</a:t>
            </a:r>
            <a:endParaRPr b="1" sz="1400">
              <a:solidFill>
                <a:srgbClr val="1D1C1D"/>
              </a:solidFill>
              <a:latin typeface="Lato"/>
              <a:ea typeface="Lato"/>
              <a:cs typeface="Lato"/>
              <a:sym typeface="Lato"/>
            </a:endParaRPr>
          </a:p>
          <a:p>
            <a:pPr indent="-317500" lvl="1" marL="914400" rtl="0" algn="l">
              <a:lnSpc>
                <a:spcPct val="150000"/>
              </a:lnSpc>
              <a:spcBef>
                <a:spcPts val="0"/>
              </a:spcBef>
              <a:spcAft>
                <a:spcPts val="0"/>
              </a:spcAft>
              <a:buClr>
                <a:srgbClr val="1D1C1D"/>
              </a:buClr>
              <a:buSzPts val="1400"/>
              <a:buFont typeface="Lato"/>
              <a:buChar char="▹"/>
            </a:pPr>
            <a:r>
              <a:rPr lang="en" sz="1400">
                <a:solidFill>
                  <a:srgbClr val="1D1C1D"/>
                </a:solidFill>
                <a:latin typeface="Lato"/>
                <a:ea typeface="Lato"/>
                <a:cs typeface="Lato"/>
                <a:sym typeface="Lato"/>
              </a:rPr>
              <a:t>Cumulative number of  samples for each lineage</a:t>
            </a:r>
            <a:endParaRPr sz="1400">
              <a:solidFill>
                <a:srgbClr val="1D1C1D"/>
              </a:solidFill>
              <a:latin typeface="Lato"/>
              <a:ea typeface="Lato"/>
              <a:cs typeface="Lato"/>
              <a:sym typeface="Lato"/>
            </a:endParaRPr>
          </a:p>
          <a:p>
            <a:pPr indent="-317500" lvl="1" marL="914400" rtl="0" algn="l">
              <a:lnSpc>
                <a:spcPct val="150000"/>
              </a:lnSpc>
              <a:spcBef>
                <a:spcPts val="0"/>
              </a:spcBef>
              <a:spcAft>
                <a:spcPts val="0"/>
              </a:spcAft>
              <a:buClr>
                <a:srgbClr val="1D1C1D"/>
              </a:buClr>
              <a:buSzPts val="1400"/>
              <a:buFont typeface="Lato"/>
              <a:buChar char="▹"/>
            </a:pPr>
            <a:r>
              <a:rPr lang="en" sz="1400">
                <a:solidFill>
                  <a:srgbClr val="1D1C1D"/>
                </a:solidFill>
                <a:latin typeface="Lato"/>
                <a:ea typeface="Lato"/>
                <a:cs typeface="Lato"/>
                <a:sym typeface="Lato"/>
              </a:rPr>
              <a:t>Time: 1/22/2020 - 5/13/2020</a:t>
            </a:r>
            <a:endParaRPr sz="1400">
              <a:solidFill>
                <a:srgbClr val="1D1C1D"/>
              </a:solidFill>
              <a:latin typeface="Lato"/>
              <a:ea typeface="Lato"/>
              <a:cs typeface="Lato"/>
              <a:sym typeface="Lato"/>
            </a:endParaRPr>
          </a:p>
          <a:p>
            <a:pPr indent="-317500" lvl="0" marL="457200" rtl="0" algn="l">
              <a:lnSpc>
                <a:spcPct val="150000"/>
              </a:lnSpc>
              <a:spcBef>
                <a:spcPts val="0"/>
              </a:spcBef>
              <a:spcAft>
                <a:spcPts val="0"/>
              </a:spcAft>
              <a:buClr>
                <a:srgbClr val="1D1C1D"/>
              </a:buClr>
              <a:buSzPts val="1400"/>
              <a:buFont typeface="Lato"/>
              <a:buChar char="▸"/>
            </a:pPr>
            <a:r>
              <a:rPr b="1" lang="en" sz="1400">
                <a:solidFill>
                  <a:srgbClr val="1D1C1D"/>
                </a:solidFill>
                <a:latin typeface="Lato"/>
                <a:ea typeface="Lato"/>
                <a:cs typeface="Lato"/>
                <a:sym typeface="Lato"/>
              </a:rPr>
              <a:t>Response</a:t>
            </a:r>
            <a:r>
              <a:rPr lang="en" sz="1400">
                <a:solidFill>
                  <a:srgbClr val="1D1C1D"/>
                </a:solidFill>
                <a:latin typeface="Lato"/>
                <a:ea typeface="Lato"/>
                <a:cs typeface="Lato"/>
                <a:sym typeface="Lato"/>
              </a:rPr>
              <a:t>: Severity [0,1)</a:t>
            </a:r>
            <a:endParaRPr sz="1400">
              <a:solidFill>
                <a:srgbClr val="1D1C1D"/>
              </a:solidFill>
              <a:latin typeface="Lato"/>
              <a:ea typeface="Lato"/>
              <a:cs typeface="Lato"/>
              <a:sym typeface="Lato"/>
            </a:endParaRPr>
          </a:p>
          <a:p>
            <a:pPr indent="-317500" lvl="0" marL="457200" rtl="0" algn="l">
              <a:lnSpc>
                <a:spcPct val="150000"/>
              </a:lnSpc>
              <a:spcBef>
                <a:spcPts val="0"/>
              </a:spcBef>
              <a:spcAft>
                <a:spcPts val="0"/>
              </a:spcAft>
              <a:buClr>
                <a:srgbClr val="1D1C1D"/>
              </a:buClr>
              <a:buSzPts val="1400"/>
              <a:buFont typeface="Lato"/>
              <a:buChar char="▸"/>
            </a:pPr>
            <a:r>
              <a:rPr b="1" lang="en" sz="1400">
                <a:solidFill>
                  <a:srgbClr val="1D1C1D"/>
                </a:solidFill>
                <a:latin typeface="Lato"/>
                <a:ea typeface="Lato"/>
                <a:cs typeface="Lato"/>
                <a:sym typeface="Lato"/>
              </a:rPr>
              <a:t>Model</a:t>
            </a:r>
            <a:r>
              <a:rPr lang="en" sz="1400">
                <a:solidFill>
                  <a:srgbClr val="1D1C1D"/>
                </a:solidFill>
                <a:latin typeface="Lato"/>
                <a:ea typeface="Lato"/>
                <a:cs typeface="Lato"/>
                <a:sym typeface="Lato"/>
              </a:rPr>
              <a:t>: zero-inflated beta regression model </a:t>
            </a:r>
            <a:endParaRPr sz="1400">
              <a:solidFill>
                <a:srgbClr val="1D1C1D"/>
              </a:solidFill>
              <a:latin typeface="Lato"/>
              <a:ea typeface="Lato"/>
              <a:cs typeface="Lato"/>
              <a:sym typeface="Lato"/>
            </a:endParaRPr>
          </a:p>
          <a:p>
            <a:pPr indent="-317500" lvl="1" marL="914400" rtl="0" algn="l">
              <a:lnSpc>
                <a:spcPct val="150000"/>
              </a:lnSpc>
              <a:spcBef>
                <a:spcPts val="0"/>
              </a:spcBef>
              <a:spcAft>
                <a:spcPts val="0"/>
              </a:spcAft>
              <a:buClr>
                <a:srgbClr val="1D1C1D"/>
              </a:buClr>
              <a:buSzPts val="1400"/>
              <a:buFont typeface="Lato"/>
              <a:buChar char="▹"/>
            </a:pPr>
            <a:r>
              <a:rPr lang="en" sz="1400">
                <a:solidFill>
                  <a:srgbClr val="1D1C1D"/>
                </a:solidFill>
                <a:latin typeface="Lato"/>
                <a:ea typeface="Lato"/>
                <a:cs typeface="Lato"/>
                <a:sym typeface="Lato"/>
              </a:rPr>
              <a:t>To deal with an excess of zeros</a:t>
            </a:r>
            <a:endParaRPr sz="1400">
              <a:solidFill>
                <a:srgbClr val="1D1C1D"/>
              </a:solidFill>
              <a:latin typeface="Lato"/>
              <a:ea typeface="Lato"/>
              <a:cs typeface="Lato"/>
              <a:sym typeface="Lato"/>
            </a:endParaRPr>
          </a:p>
          <a:p>
            <a:pPr indent="-317500" lvl="0" marL="457200" rtl="0" algn="l">
              <a:lnSpc>
                <a:spcPct val="150000"/>
              </a:lnSpc>
              <a:spcBef>
                <a:spcPts val="0"/>
              </a:spcBef>
              <a:spcAft>
                <a:spcPts val="0"/>
              </a:spcAft>
              <a:buClr>
                <a:srgbClr val="1D1C1D"/>
              </a:buClr>
              <a:buSzPts val="1400"/>
              <a:buFont typeface="Lato"/>
              <a:buChar char="▸"/>
            </a:pPr>
            <a:r>
              <a:rPr b="1" lang="en" sz="1400">
                <a:solidFill>
                  <a:srgbClr val="1D1C1D"/>
                </a:solidFill>
                <a:latin typeface="Lato"/>
                <a:ea typeface="Lato"/>
                <a:cs typeface="Lato"/>
                <a:sym typeface="Lato"/>
              </a:rPr>
              <a:t>Aggregation level</a:t>
            </a:r>
            <a:r>
              <a:rPr lang="en" sz="1400">
                <a:solidFill>
                  <a:srgbClr val="1D1C1D"/>
                </a:solidFill>
                <a:latin typeface="Lato"/>
                <a:ea typeface="Lato"/>
                <a:cs typeface="Lato"/>
                <a:sym typeface="Lato"/>
              </a:rPr>
              <a:t>: Country</a:t>
            </a:r>
            <a:endParaRPr sz="1400">
              <a:solidFill>
                <a:srgbClr val="1D1C1D"/>
              </a:solidFill>
              <a:latin typeface="Lato"/>
              <a:ea typeface="Lato"/>
              <a:cs typeface="Lato"/>
              <a:sym typeface="Lato"/>
            </a:endParaRPr>
          </a:p>
          <a:p>
            <a:pPr indent="-317500" lvl="1" marL="914400" rtl="0" algn="l">
              <a:lnSpc>
                <a:spcPct val="150000"/>
              </a:lnSpc>
              <a:spcBef>
                <a:spcPts val="0"/>
              </a:spcBef>
              <a:spcAft>
                <a:spcPts val="0"/>
              </a:spcAft>
              <a:buClr>
                <a:srgbClr val="1D1C1D"/>
              </a:buClr>
              <a:buSzPts val="1400"/>
              <a:buFont typeface="Lato"/>
              <a:buChar char="▹"/>
            </a:pPr>
            <a:r>
              <a:rPr lang="en" sz="1400">
                <a:solidFill>
                  <a:srgbClr val="1D1C1D"/>
                </a:solidFill>
                <a:latin typeface="Lato"/>
                <a:ea typeface="Lato"/>
                <a:cs typeface="Lato"/>
                <a:sym typeface="Lato"/>
              </a:rPr>
              <a:t>We chose 7 countries (have at least 2 lineages)</a:t>
            </a:r>
            <a:endParaRPr sz="1400">
              <a:solidFill>
                <a:srgbClr val="1D1C1D"/>
              </a:solidFill>
              <a:latin typeface="Lato"/>
              <a:ea typeface="Lato"/>
              <a:cs typeface="Lato"/>
              <a:sym typeface="Lato"/>
            </a:endParaRPr>
          </a:p>
          <a:p>
            <a:pPr indent="-317500" lvl="1" marL="914400" rtl="0" algn="l">
              <a:lnSpc>
                <a:spcPct val="150000"/>
              </a:lnSpc>
              <a:spcBef>
                <a:spcPts val="0"/>
              </a:spcBef>
              <a:spcAft>
                <a:spcPts val="0"/>
              </a:spcAft>
              <a:buClr>
                <a:srgbClr val="1D1C1D"/>
              </a:buClr>
              <a:buSzPts val="1400"/>
              <a:buFont typeface="Lato"/>
              <a:buChar char="▹"/>
            </a:pPr>
            <a:r>
              <a:rPr lang="en" sz="1400">
                <a:solidFill>
                  <a:srgbClr val="1D1C1D"/>
                </a:solidFill>
                <a:latin typeface="Lato"/>
                <a:ea typeface="Lato"/>
                <a:cs typeface="Lato"/>
                <a:sym typeface="Lato"/>
              </a:rPr>
              <a:t>Australia, Canada, China, Germany, Thailand, Belgium, India</a:t>
            </a:r>
            <a:endParaRPr sz="1400">
              <a:solidFill>
                <a:srgbClr val="1D1C1D"/>
              </a:solidFill>
              <a:latin typeface="Lato"/>
              <a:ea typeface="Lato"/>
              <a:cs typeface="Lato"/>
              <a:sym typeface="Lato"/>
            </a:endParaRPr>
          </a:p>
          <a:p>
            <a:pPr indent="0" lvl="0" marL="0" rtl="0" algn="l">
              <a:lnSpc>
                <a:spcPct val="150000"/>
              </a:lnSpc>
              <a:spcBef>
                <a:spcPts val="600"/>
              </a:spcBef>
              <a:spcAft>
                <a:spcPts val="0"/>
              </a:spcAft>
              <a:buNone/>
            </a:pPr>
            <a:r>
              <a:t/>
            </a:r>
            <a:endParaRPr sz="1400">
              <a:solidFill>
                <a:srgbClr val="1D1C1D"/>
              </a:solidFill>
              <a:latin typeface="Lato"/>
              <a:ea typeface="Lato"/>
              <a:cs typeface="Lato"/>
              <a:sym typeface="Lato"/>
            </a:endParaRPr>
          </a:p>
        </p:txBody>
      </p:sp>
      <p:graphicFrame>
        <p:nvGraphicFramePr>
          <p:cNvPr id="224" name="Google Shape;224;p28"/>
          <p:cNvGraphicFramePr/>
          <p:nvPr/>
        </p:nvGraphicFramePr>
        <p:xfrm>
          <a:off x="5457625" y="2254330"/>
          <a:ext cx="3000000" cy="3000000"/>
        </p:xfrm>
        <a:graphic>
          <a:graphicData uri="http://schemas.openxmlformats.org/drawingml/2006/table">
            <a:tbl>
              <a:tblPr>
                <a:noFill/>
                <a:tableStyleId>{B9EAE872-96F4-4345-8EB4-57056A684C09}</a:tableStyleId>
              </a:tblPr>
              <a:tblGrid>
                <a:gridCol w="479650"/>
                <a:gridCol w="739400"/>
                <a:gridCol w="746000"/>
                <a:gridCol w="800925"/>
                <a:gridCol w="746725"/>
              </a:tblGrid>
              <a:tr h="432000">
                <a:tc gridSpan="5">
                  <a:txBody>
                    <a:bodyPr/>
                    <a:lstStyle/>
                    <a:p>
                      <a:pPr indent="0" lvl="0" marL="0" rtl="0" algn="ctr">
                        <a:spcBef>
                          <a:spcPts val="0"/>
                        </a:spcBef>
                        <a:spcAft>
                          <a:spcPts val="0"/>
                        </a:spcAft>
                        <a:buNone/>
                      </a:pPr>
                      <a:r>
                        <a:rPr lang="en" sz="1200"/>
                        <a:t>Data for country</a:t>
                      </a:r>
                      <a:endParaRPr sz="1200"/>
                    </a:p>
                  </a:txBody>
                  <a:tcPr marT="91425" marB="91425" marR="91425" marL="91425"/>
                </a:tc>
                <a:tc hMerge="1"/>
                <a:tc hMerge="1"/>
                <a:tc hMerge="1"/>
                <a:tc hMerge="1"/>
              </a:tr>
              <a:tr h="505850">
                <a:tc>
                  <a:txBody>
                    <a:bodyPr/>
                    <a:lstStyle/>
                    <a:p>
                      <a:pPr indent="0" lvl="0" marL="0" rtl="0" algn="ctr">
                        <a:spcBef>
                          <a:spcPts val="0"/>
                        </a:spcBef>
                        <a:spcAft>
                          <a:spcPts val="0"/>
                        </a:spcAft>
                        <a:buNone/>
                      </a:pPr>
                      <a:r>
                        <a:rPr lang="en" sz="1200"/>
                        <a:t>day</a:t>
                      </a:r>
                      <a:endParaRPr sz="1200"/>
                    </a:p>
                  </a:txBody>
                  <a:tcPr marT="91425" marB="91425" marR="91425" marL="91425"/>
                </a:tc>
                <a:tc>
                  <a:txBody>
                    <a:bodyPr/>
                    <a:lstStyle/>
                    <a:p>
                      <a:pPr indent="0" lvl="0" marL="0" rtl="0" algn="ctr">
                        <a:spcBef>
                          <a:spcPts val="0"/>
                        </a:spcBef>
                        <a:spcAft>
                          <a:spcPts val="0"/>
                        </a:spcAft>
                        <a:buNone/>
                      </a:pPr>
                      <a:r>
                        <a:rPr lang="en" sz="1200"/>
                        <a:t>Lineage 1</a:t>
                      </a:r>
                      <a:endParaRPr sz="1200"/>
                    </a:p>
                  </a:txBody>
                  <a:tcPr marT="91425" marB="91425" marR="91425" marL="91425"/>
                </a:tc>
                <a:tc>
                  <a:txBody>
                    <a:bodyPr/>
                    <a:lstStyle/>
                    <a:p>
                      <a:pPr indent="0" lvl="0" marL="0" rtl="0" algn="ctr">
                        <a:spcBef>
                          <a:spcPts val="0"/>
                        </a:spcBef>
                        <a:spcAft>
                          <a:spcPts val="0"/>
                        </a:spcAft>
                        <a:buNone/>
                      </a:pPr>
                      <a:r>
                        <a:rPr lang="en" sz="1200"/>
                        <a:t>Lineage 2</a:t>
                      </a:r>
                      <a:endParaRPr sz="1200"/>
                    </a:p>
                  </a:txBody>
                  <a:tcPr marT="91425" marB="91425" marR="91425" marL="91425"/>
                </a:tc>
                <a:tc>
                  <a:txBody>
                    <a:bodyPr/>
                    <a:lstStyle/>
                    <a:p>
                      <a:pPr indent="0" lvl="0" marL="0" rtl="0" algn="ctr">
                        <a:spcBef>
                          <a:spcPts val="0"/>
                        </a:spcBef>
                        <a:spcAft>
                          <a:spcPts val="0"/>
                        </a:spcAft>
                        <a:buNone/>
                      </a:pPr>
                      <a:r>
                        <a:rPr lang="en" sz="1200"/>
                        <a:t>Lineage 3</a:t>
                      </a:r>
                      <a:endParaRPr sz="1200"/>
                    </a:p>
                  </a:txBody>
                  <a:tcPr marT="91425" marB="91425" marR="91425" marL="91425"/>
                </a:tc>
                <a:tc>
                  <a:txBody>
                    <a:bodyPr/>
                    <a:lstStyle/>
                    <a:p>
                      <a:pPr indent="0" lvl="0" marL="0" rtl="0" algn="ctr">
                        <a:spcBef>
                          <a:spcPts val="0"/>
                        </a:spcBef>
                        <a:spcAft>
                          <a:spcPts val="0"/>
                        </a:spcAft>
                        <a:buNone/>
                      </a:pPr>
                      <a:r>
                        <a:rPr lang="en" sz="1200"/>
                        <a:t>Lineage 4</a:t>
                      </a:r>
                      <a:endParaRPr sz="1200"/>
                    </a:p>
                  </a:txBody>
                  <a:tcPr marT="91425" marB="91425" marR="91425" marL="91425"/>
                </a:tc>
              </a:tr>
              <a:tr h="432000">
                <a:tc>
                  <a:txBody>
                    <a:bodyPr/>
                    <a:lstStyle/>
                    <a:p>
                      <a:pPr indent="0" lvl="0" marL="0" rtl="0" algn="ctr">
                        <a:spcBef>
                          <a:spcPts val="0"/>
                        </a:spcBef>
                        <a:spcAft>
                          <a:spcPts val="0"/>
                        </a:spcAft>
                        <a:buNone/>
                      </a:pPr>
                      <a:r>
                        <a:rPr lang="en" sz="1200"/>
                        <a:t>1</a:t>
                      </a:r>
                      <a:endParaRPr sz="1200"/>
                    </a:p>
                  </a:txBody>
                  <a:tcPr marT="91425" marB="91425" marR="91425" marL="91425"/>
                </a:tc>
                <a:tc>
                  <a:txBody>
                    <a:bodyPr/>
                    <a:lstStyle/>
                    <a:p>
                      <a:pPr indent="0" lvl="0" marL="0" rtl="0" algn="ctr">
                        <a:spcBef>
                          <a:spcPts val="0"/>
                        </a:spcBef>
                        <a:spcAft>
                          <a:spcPts val="0"/>
                        </a:spcAft>
                        <a:buNone/>
                      </a:pPr>
                      <a:r>
                        <a:rPr lang="en" sz="1200"/>
                        <a:t>0</a:t>
                      </a:r>
                      <a:endParaRPr sz="1200"/>
                    </a:p>
                  </a:txBody>
                  <a:tcPr marT="91425" marB="91425" marR="91425" marL="91425"/>
                </a:tc>
                <a:tc>
                  <a:txBody>
                    <a:bodyPr/>
                    <a:lstStyle/>
                    <a:p>
                      <a:pPr indent="0" lvl="0" marL="0" rtl="0" algn="ctr">
                        <a:spcBef>
                          <a:spcPts val="0"/>
                        </a:spcBef>
                        <a:spcAft>
                          <a:spcPts val="0"/>
                        </a:spcAft>
                        <a:buNone/>
                      </a:pPr>
                      <a:r>
                        <a:rPr lang="en" sz="1200"/>
                        <a:t>1</a:t>
                      </a:r>
                      <a:endParaRPr sz="1200"/>
                    </a:p>
                  </a:txBody>
                  <a:tcPr marT="91425" marB="91425" marR="91425" marL="91425"/>
                </a:tc>
                <a:tc>
                  <a:txBody>
                    <a:bodyPr/>
                    <a:lstStyle/>
                    <a:p>
                      <a:pPr indent="0" lvl="0" marL="0" rtl="0" algn="ctr">
                        <a:spcBef>
                          <a:spcPts val="0"/>
                        </a:spcBef>
                        <a:spcAft>
                          <a:spcPts val="0"/>
                        </a:spcAft>
                        <a:buNone/>
                      </a:pPr>
                      <a:r>
                        <a:rPr lang="en" sz="1200"/>
                        <a:t>0</a:t>
                      </a:r>
                      <a:endParaRPr sz="1200"/>
                    </a:p>
                  </a:txBody>
                  <a:tcPr marT="91425" marB="91425" marR="91425" marL="91425"/>
                </a:tc>
                <a:tc>
                  <a:txBody>
                    <a:bodyPr/>
                    <a:lstStyle/>
                    <a:p>
                      <a:pPr indent="0" lvl="0" marL="0" rtl="0" algn="ctr">
                        <a:spcBef>
                          <a:spcPts val="0"/>
                        </a:spcBef>
                        <a:spcAft>
                          <a:spcPts val="0"/>
                        </a:spcAft>
                        <a:buNone/>
                      </a:pPr>
                      <a:r>
                        <a:rPr lang="en" sz="1200"/>
                        <a:t>0</a:t>
                      </a:r>
                      <a:endParaRPr sz="1200"/>
                    </a:p>
                  </a:txBody>
                  <a:tcPr marT="91425" marB="91425" marR="91425" marL="91425"/>
                </a:tc>
              </a:tr>
              <a:tr h="432000">
                <a:tc>
                  <a:txBody>
                    <a:bodyPr/>
                    <a:lstStyle/>
                    <a:p>
                      <a:pPr indent="0" lvl="0" marL="0" rtl="0" algn="ctr">
                        <a:spcBef>
                          <a:spcPts val="0"/>
                        </a:spcBef>
                        <a:spcAft>
                          <a:spcPts val="0"/>
                        </a:spcAft>
                        <a:buNone/>
                      </a:pPr>
                      <a:r>
                        <a:rPr lang="en" sz="1200"/>
                        <a:t>2</a:t>
                      </a:r>
                      <a:endParaRPr sz="1200"/>
                    </a:p>
                  </a:txBody>
                  <a:tcPr marT="91425" marB="91425" marR="91425" marL="91425"/>
                </a:tc>
                <a:tc>
                  <a:txBody>
                    <a:bodyPr/>
                    <a:lstStyle/>
                    <a:p>
                      <a:pPr indent="0" lvl="0" marL="0" rtl="0" algn="ctr">
                        <a:spcBef>
                          <a:spcPts val="0"/>
                        </a:spcBef>
                        <a:spcAft>
                          <a:spcPts val="0"/>
                        </a:spcAft>
                        <a:buNone/>
                      </a:pPr>
                      <a:r>
                        <a:rPr lang="en" sz="1200"/>
                        <a:t>1</a:t>
                      </a:r>
                      <a:endParaRPr sz="1200"/>
                    </a:p>
                  </a:txBody>
                  <a:tcPr marT="91425" marB="91425" marR="91425" marL="91425"/>
                </a:tc>
                <a:tc>
                  <a:txBody>
                    <a:bodyPr/>
                    <a:lstStyle/>
                    <a:p>
                      <a:pPr indent="0" lvl="0" marL="0" rtl="0" algn="ctr">
                        <a:spcBef>
                          <a:spcPts val="0"/>
                        </a:spcBef>
                        <a:spcAft>
                          <a:spcPts val="0"/>
                        </a:spcAft>
                        <a:buNone/>
                      </a:pPr>
                      <a:r>
                        <a:rPr lang="en" sz="1200"/>
                        <a:t>2</a:t>
                      </a:r>
                      <a:endParaRPr sz="1200"/>
                    </a:p>
                  </a:txBody>
                  <a:tcPr marT="91425" marB="91425" marR="91425" marL="91425"/>
                </a:tc>
                <a:tc>
                  <a:txBody>
                    <a:bodyPr/>
                    <a:lstStyle/>
                    <a:p>
                      <a:pPr indent="0" lvl="0" marL="0" rtl="0" algn="ctr">
                        <a:spcBef>
                          <a:spcPts val="0"/>
                        </a:spcBef>
                        <a:spcAft>
                          <a:spcPts val="0"/>
                        </a:spcAft>
                        <a:buNone/>
                      </a:pPr>
                      <a:r>
                        <a:rPr lang="en" sz="1200"/>
                        <a:t>0</a:t>
                      </a:r>
                      <a:endParaRPr sz="1200"/>
                    </a:p>
                  </a:txBody>
                  <a:tcPr marT="91425" marB="91425" marR="91425" marL="91425"/>
                </a:tc>
                <a:tc>
                  <a:txBody>
                    <a:bodyPr/>
                    <a:lstStyle/>
                    <a:p>
                      <a:pPr indent="0" lvl="0" marL="0" rtl="0" algn="ctr">
                        <a:spcBef>
                          <a:spcPts val="0"/>
                        </a:spcBef>
                        <a:spcAft>
                          <a:spcPts val="0"/>
                        </a:spcAft>
                        <a:buNone/>
                      </a:pPr>
                      <a:r>
                        <a:rPr lang="en" sz="1200"/>
                        <a:t>0</a:t>
                      </a:r>
                      <a:endParaRPr sz="1200"/>
                    </a:p>
                  </a:txBody>
                  <a:tcPr marT="91425" marB="91425" marR="91425" marL="91425"/>
                </a:tc>
              </a:tr>
            </a:tbl>
          </a:graphicData>
        </a:graphic>
      </p:graphicFrame>
      <p:sp>
        <p:nvSpPr>
          <p:cNvPr id="225" name="Google Shape;225;p28"/>
          <p:cNvSpPr txBox="1"/>
          <p:nvPr>
            <p:ph type="title"/>
          </p:nvPr>
        </p:nvSpPr>
        <p:spPr>
          <a:xfrm>
            <a:off x="457200" y="358225"/>
            <a:ext cx="7960800" cy="63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700">
                <a:solidFill>
                  <a:srgbClr val="000000"/>
                </a:solidFill>
                <a:latin typeface="Lato"/>
                <a:ea typeface="Lato"/>
                <a:cs typeface="Lato"/>
                <a:sym typeface="Lato"/>
              </a:rPr>
              <a:t>Methodology: Relationship between lineages and severity</a:t>
            </a:r>
            <a:endParaRPr b="1" sz="2700">
              <a:solidFill>
                <a:srgbClr val="000000"/>
              </a:solidFill>
              <a:latin typeface="Lato"/>
              <a:ea typeface="Lato"/>
              <a:cs typeface="Lato"/>
              <a:sym typeface="Lato"/>
            </a:endParaRPr>
          </a:p>
        </p:txBody>
      </p:sp>
      <p:sp>
        <p:nvSpPr>
          <p:cNvPr id="226" name="Google Shape;226;p2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9"/>
          <p:cNvSpPr txBox="1"/>
          <p:nvPr>
            <p:ph type="title"/>
          </p:nvPr>
        </p:nvSpPr>
        <p:spPr>
          <a:xfrm>
            <a:off x="457200" y="358225"/>
            <a:ext cx="7960800" cy="63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700">
                <a:solidFill>
                  <a:srgbClr val="000000"/>
                </a:solidFill>
                <a:latin typeface="Lato"/>
                <a:ea typeface="Lato"/>
                <a:cs typeface="Lato"/>
                <a:sym typeface="Lato"/>
              </a:rPr>
              <a:t>M</a:t>
            </a:r>
            <a:r>
              <a:rPr b="1" lang="en" sz="2700">
                <a:solidFill>
                  <a:srgbClr val="000000"/>
                </a:solidFill>
                <a:latin typeface="Lato"/>
                <a:ea typeface="Lato"/>
                <a:cs typeface="Lato"/>
                <a:sym typeface="Lato"/>
              </a:rPr>
              <a:t>ethodology: Relationship between lineages and severity</a:t>
            </a:r>
            <a:endParaRPr b="1" sz="2700">
              <a:solidFill>
                <a:srgbClr val="000000"/>
              </a:solidFill>
              <a:latin typeface="Lato"/>
              <a:ea typeface="Lato"/>
              <a:cs typeface="Lato"/>
              <a:sym typeface="Lato"/>
            </a:endParaRPr>
          </a:p>
        </p:txBody>
      </p:sp>
      <p:sp>
        <p:nvSpPr>
          <p:cNvPr id="232" name="Google Shape;232;p29"/>
          <p:cNvSpPr txBox="1"/>
          <p:nvPr>
            <p:ph idx="1" type="body"/>
          </p:nvPr>
        </p:nvSpPr>
        <p:spPr>
          <a:xfrm>
            <a:off x="729450" y="1199225"/>
            <a:ext cx="8164800" cy="3516600"/>
          </a:xfrm>
          <a:prstGeom prst="rect">
            <a:avLst/>
          </a:prstGeom>
        </p:spPr>
        <p:txBody>
          <a:bodyPr anchorCtr="0" anchor="t" bIns="0" lIns="0" spcFirstLastPara="1" rIns="0" wrap="square" tIns="0">
            <a:noAutofit/>
          </a:bodyPr>
          <a:lstStyle/>
          <a:p>
            <a:pPr indent="0" lvl="0" marL="0" rtl="0" algn="l">
              <a:lnSpc>
                <a:spcPct val="150000"/>
              </a:lnSpc>
              <a:spcBef>
                <a:spcPts val="600"/>
              </a:spcBef>
              <a:spcAft>
                <a:spcPts val="0"/>
              </a:spcAft>
              <a:buNone/>
            </a:pPr>
            <a:r>
              <a:rPr b="1" lang="en" sz="1500">
                <a:solidFill>
                  <a:srgbClr val="1D1C1D"/>
                </a:solidFill>
                <a:latin typeface="Lato"/>
                <a:ea typeface="Lato"/>
                <a:cs typeface="Lato"/>
                <a:sym typeface="Lato"/>
              </a:rPr>
              <a:t>How to model the relationship between lineages and severity?</a:t>
            </a:r>
            <a:endParaRPr b="1" sz="1500">
              <a:solidFill>
                <a:srgbClr val="1D1C1D"/>
              </a:solidFill>
              <a:latin typeface="Lato"/>
              <a:ea typeface="Lato"/>
              <a:cs typeface="Lato"/>
              <a:sym typeface="Lato"/>
            </a:endParaRPr>
          </a:p>
          <a:p>
            <a:pPr indent="-317500" lvl="0" marL="457200" rtl="0" algn="l">
              <a:lnSpc>
                <a:spcPct val="150000"/>
              </a:lnSpc>
              <a:spcBef>
                <a:spcPts val="600"/>
              </a:spcBef>
              <a:spcAft>
                <a:spcPts val="0"/>
              </a:spcAft>
              <a:buClr>
                <a:srgbClr val="1D1C1D"/>
              </a:buClr>
              <a:buSzPts val="1400"/>
              <a:buFont typeface="Lato"/>
              <a:buChar char="▸"/>
            </a:pPr>
            <a:r>
              <a:rPr b="1" lang="en" sz="1400">
                <a:solidFill>
                  <a:srgbClr val="1D1C1D"/>
                </a:solidFill>
                <a:latin typeface="Lato"/>
                <a:ea typeface="Lato"/>
                <a:cs typeface="Lato"/>
                <a:sym typeface="Lato"/>
              </a:rPr>
              <a:t>Assumptions</a:t>
            </a:r>
            <a:endParaRPr b="1" sz="1400">
              <a:solidFill>
                <a:srgbClr val="1D1C1D"/>
              </a:solidFill>
              <a:latin typeface="Lato"/>
              <a:ea typeface="Lato"/>
              <a:cs typeface="Lato"/>
              <a:sym typeface="Lato"/>
            </a:endParaRPr>
          </a:p>
          <a:p>
            <a:pPr indent="-317500" lvl="1" marL="914400" rtl="0" algn="l">
              <a:lnSpc>
                <a:spcPct val="150000"/>
              </a:lnSpc>
              <a:spcBef>
                <a:spcPts val="0"/>
              </a:spcBef>
              <a:spcAft>
                <a:spcPts val="0"/>
              </a:spcAft>
              <a:buClr>
                <a:srgbClr val="1D1C1D"/>
              </a:buClr>
              <a:buSzPts val="1400"/>
              <a:buFont typeface="Lato"/>
              <a:buChar char="▹"/>
            </a:pPr>
            <a:r>
              <a:rPr lang="en" sz="1400">
                <a:solidFill>
                  <a:srgbClr val="1D1C1D"/>
                </a:solidFill>
                <a:latin typeface="Lato"/>
                <a:ea typeface="Lato"/>
                <a:cs typeface="Lato"/>
                <a:sym typeface="Lato"/>
              </a:rPr>
              <a:t>No high-order interaction effect</a:t>
            </a:r>
            <a:endParaRPr sz="1400">
              <a:solidFill>
                <a:srgbClr val="1D1C1D"/>
              </a:solidFill>
              <a:latin typeface="Lato"/>
              <a:ea typeface="Lato"/>
              <a:cs typeface="Lato"/>
              <a:sym typeface="Lato"/>
            </a:endParaRPr>
          </a:p>
          <a:p>
            <a:pPr indent="-317500" lvl="2" marL="1371600" rtl="0" algn="l">
              <a:lnSpc>
                <a:spcPct val="150000"/>
              </a:lnSpc>
              <a:spcBef>
                <a:spcPts val="0"/>
              </a:spcBef>
              <a:spcAft>
                <a:spcPts val="0"/>
              </a:spcAft>
              <a:buClr>
                <a:srgbClr val="1D1C1D"/>
              </a:buClr>
              <a:buSzPts val="1400"/>
              <a:buFont typeface="Lato"/>
              <a:buChar char="▹"/>
            </a:pPr>
            <a:r>
              <a:rPr lang="en" sz="1400">
                <a:solidFill>
                  <a:srgbClr val="1D1C1D"/>
                </a:solidFill>
                <a:latin typeface="Lato"/>
                <a:ea typeface="Lato"/>
                <a:cs typeface="Lato"/>
                <a:sym typeface="Lato"/>
              </a:rPr>
              <a:t>Lineage &amp; lineage, lineage &amp; time</a:t>
            </a:r>
            <a:endParaRPr sz="1400">
              <a:solidFill>
                <a:srgbClr val="1D1C1D"/>
              </a:solidFill>
              <a:latin typeface="Lato"/>
              <a:ea typeface="Lato"/>
              <a:cs typeface="Lato"/>
              <a:sym typeface="Lato"/>
            </a:endParaRPr>
          </a:p>
          <a:p>
            <a:pPr indent="-317500" lvl="0" marL="457200" rtl="0" algn="l">
              <a:lnSpc>
                <a:spcPct val="150000"/>
              </a:lnSpc>
              <a:spcBef>
                <a:spcPts val="0"/>
              </a:spcBef>
              <a:spcAft>
                <a:spcPts val="0"/>
              </a:spcAft>
              <a:buClr>
                <a:srgbClr val="1D1C1D"/>
              </a:buClr>
              <a:buSzPts val="1400"/>
              <a:buFont typeface="Lato"/>
              <a:buChar char="▸"/>
            </a:pPr>
            <a:r>
              <a:rPr b="1" lang="en" sz="1400">
                <a:solidFill>
                  <a:srgbClr val="1D1C1D"/>
                </a:solidFill>
                <a:latin typeface="Lato"/>
                <a:ea typeface="Lato"/>
                <a:cs typeface="Lato"/>
                <a:sym typeface="Lato"/>
              </a:rPr>
              <a:t>Pairwise comparison</a:t>
            </a:r>
            <a:r>
              <a:rPr lang="en" sz="1400">
                <a:solidFill>
                  <a:srgbClr val="1D1C1D"/>
                </a:solidFill>
                <a:latin typeface="Lato"/>
                <a:ea typeface="Lato"/>
                <a:cs typeface="Lato"/>
                <a:sym typeface="Lato"/>
              </a:rPr>
              <a:t>: Use lineage 1 as the reference</a:t>
            </a:r>
            <a:endParaRPr sz="1400">
              <a:solidFill>
                <a:srgbClr val="1D1C1D"/>
              </a:solidFill>
              <a:latin typeface="Lato"/>
              <a:ea typeface="Lato"/>
              <a:cs typeface="Lato"/>
              <a:sym typeface="Lato"/>
            </a:endParaRPr>
          </a:p>
          <a:p>
            <a:pPr indent="-317500" lvl="0" marL="457200" rtl="0" algn="l">
              <a:lnSpc>
                <a:spcPct val="150000"/>
              </a:lnSpc>
              <a:spcBef>
                <a:spcPts val="0"/>
              </a:spcBef>
              <a:spcAft>
                <a:spcPts val="0"/>
              </a:spcAft>
              <a:buClr>
                <a:srgbClr val="1D1C1D"/>
              </a:buClr>
              <a:buSzPts val="1400"/>
              <a:buFont typeface="Lato"/>
              <a:buChar char="▸"/>
            </a:pPr>
            <a:r>
              <a:rPr lang="en" sz="1400">
                <a:solidFill>
                  <a:srgbClr val="1D1C1D"/>
                </a:solidFill>
                <a:latin typeface="Lato"/>
                <a:ea typeface="Lato"/>
                <a:cs typeface="Lato"/>
                <a:sym typeface="Lato"/>
              </a:rPr>
              <a:t>logit(s</a:t>
            </a:r>
            <a:r>
              <a:rPr lang="en" sz="1400">
                <a:solidFill>
                  <a:srgbClr val="1D1C1D"/>
                </a:solidFill>
                <a:latin typeface="Lato"/>
                <a:ea typeface="Lato"/>
                <a:cs typeface="Lato"/>
                <a:sym typeface="Lato"/>
              </a:rPr>
              <a:t>everity for one county) = beta1 * L1 + beta2 * L2 + beta3 * L3 + beta4 * L4 + beta5 * time</a:t>
            </a:r>
            <a:endParaRPr sz="1400">
              <a:solidFill>
                <a:srgbClr val="1D1C1D"/>
              </a:solidFill>
              <a:latin typeface="Lato"/>
              <a:ea typeface="Lato"/>
              <a:cs typeface="Lato"/>
              <a:sym typeface="Lato"/>
            </a:endParaRPr>
          </a:p>
          <a:p>
            <a:pPr indent="-317500" lvl="1" marL="914400" rtl="0" algn="l">
              <a:lnSpc>
                <a:spcPct val="150000"/>
              </a:lnSpc>
              <a:spcBef>
                <a:spcPts val="0"/>
              </a:spcBef>
              <a:spcAft>
                <a:spcPts val="0"/>
              </a:spcAft>
              <a:buClr>
                <a:srgbClr val="1D1C1D"/>
              </a:buClr>
              <a:buSzPts val="1400"/>
              <a:buFont typeface="Lato"/>
              <a:buChar char="▹"/>
            </a:pPr>
            <a:r>
              <a:rPr lang="en" sz="1400">
                <a:solidFill>
                  <a:srgbClr val="1D1C1D"/>
                </a:solidFill>
                <a:latin typeface="Lato"/>
                <a:ea typeface="Lato"/>
                <a:cs typeface="Lato"/>
                <a:sym typeface="Lato"/>
              </a:rPr>
              <a:t>Beta 1: effect of lineage 1 on logit(severity)</a:t>
            </a:r>
            <a:endParaRPr sz="1400">
              <a:solidFill>
                <a:srgbClr val="1D1C1D"/>
              </a:solidFill>
              <a:latin typeface="Lato"/>
              <a:ea typeface="Lato"/>
              <a:cs typeface="Lato"/>
              <a:sym typeface="Lato"/>
            </a:endParaRPr>
          </a:p>
          <a:p>
            <a:pPr indent="-317500" lvl="1" marL="914400" rtl="0" algn="l">
              <a:lnSpc>
                <a:spcPct val="150000"/>
              </a:lnSpc>
              <a:spcBef>
                <a:spcPts val="0"/>
              </a:spcBef>
              <a:spcAft>
                <a:spcPts val="0"/>
              </a:spcAft>
              <a:buClr>
                <a:srgbClr val="1D1C1D"/>
              </a:buClr>
              <a:buSzPts val="1400"/>
              <a:buFont typeface="Lato"/>
              <a:buChar char="▹"/>
            </a:pPr>
            <a:r>
              <a:rPr lang="en" sz="1400">
                <a:solidFill>
                  <a:srgbClr val="1D1C1D"/>
                </a:solidFill>
                <a:latin typeface="Lato"/>
                <a:ea typeface="Lato"/>
                <a:cs typeface="Lato"/>
                <a:sym typeface="Lato"/>
              </a:rPr>
              <a:t>Beta 2, 3, 4: effect of lineage on logit(severity) relative to lineage 1</a:t>
            </a:r>
            <a:endParaRPr sz="1400">
              <a:solidFill>
                <a:srgbClr val="1D1C1D"/>
              </a:solidFill>
              <a:latin typeface="Lato"/>
              <a:ea typeface="Lato"/>
              <a:cs typeface="Lato"/>
              <a:sym typeface="Lato"/>
            </a:endParaRPr>
          </a:p>
        </p:txBody>
      </p:sp>
      <p:sp>
        <p:nvSpPr>
          <p:cNvPr id="233" name="Google Shape;233;p2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id="238" name="Google Shape;238;p30"/>
          <p:cNvPicPr preferRelativeResize="0"/>
          <p:nvPr/>
        </p:nvPicPr>
        <p:blipFill rotWithShape="1">
          <a:blip r:embed="rId3">
            <a:alphaModFix/>
          </a:blip>
          <a:srcRect b="9869" l="0" r="0" t="0"/>
          <a:stretch/>
        </p:blipFill>
        <p:spPr>
          <a:xfrm>
            <a:off x="652650" y="1580750"/>
            <a:ext cx="3448399" cy="2304375"/>
          </a:xfrm>
          <a:prstGeom prst="rect">
            <a:avLst/>
          </a:prstGeom>
          <a:noFill/>
          <a:ln>
            <a:noFill/>
          </a:ln>
        </p:spPr>
      </p:pic>
      <p:sp>
        <p:nvSpPr>
          <p:cNvPr id="239" name="Google Shape;239;p30"/>
          <p:cNvSpPr txBox="1"/>
          <p:nvPr/>
        </p:nvSpPr>
        <p:spPr>
          <a:xfrm>
            <a:off x="246963" y="989713"/>
            <a:ext cx="4526700" cy="47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1300">
                <a:solidFill>
                  <a:srgbClr val="1D1C1D"/>
                </a:solidFill>
                <a:latin typeface="Lato"/>
                <a:ea typeface="Lato"/>
                <a:cs typeface="Lato"/>
                <a:sym typeface="Lato"/>
              </a:rPr>
              <a:t>95% Confidence Interval for Odds Ratio of lineage 2 vs 1</a:t>
            </a:r>
            <a:endParaRPr sz="1200"/>
          </a:p>
        </p:txBody>
      </p:sp>
      <p:pic>
        <p:nvPicPr>
          <p:cNvPr id="240" name="Google Shape;240;p30"/>
          <p:cNvPicPr preferRelativeResize="0"/>
          <p:nvPr/>
        </p:nvPicPr>
        <p:blipFill rotWithShape="1">
          <a:blip r:embed="rId4">
            <a:alphaModFix/>
          </a:blip>
          <a:srcRect b="9140" l="0" r="0" t="0"/>
          <a:stretch/>
        </p:blipFill>
        <p:spPr>
          <a:xfrm>
            <a:off x="5143500" y="1571363"/>
            <a:ext cx="3448399" cy="2323162"/>
          </a:xfrm>
          <a:prstGeom prst="rect">
            <a:avLst/>
          </a:prstGeom>
          <a:noFill/>
          <a:ln>
            <a:noFill/>
          </a:ln>
        </p:spPr>
      </p:pic>
      <p:sp>
        <p:nvSpPr>
          <p:cNvPr id="241" name="Google Shape;241;p30"/>
          <p:cNvSpPr txBox="1"/>
          <p:nvPr/>
        </p:nvSpPr>
        <p:spPr>
          <a:xfrm>
            <a:off x="4773663" y="989713"/>
            <a:ext cx="4526700" cy="47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1300">
                <a:solidFill>
                  <a:srgbClr val="1D1C1D"/>
                </a:solidFill>
                <a:latin typeface="Lato"/>
                <a:ea typeface="Lato"/>
                <a:cs typeface="Lato"/>
                <a:sym typeface="Lato"/>
              </a:rPr>
              <a:t>95% Confidence Interval for Odds Ratio of lineage 3 vs 1</a:t>
            </a:r>
            <a:endParaRPr sz="1200"/>
          </a:p>
        </p:txBody>
      </p:sp>
      <p:sp>
        <p:nvSpPr>
          <p:cNvPr id="242" name="Google Shape;242;p30"/>
          <p:cNvSpPr txBox="1"/>
          <p:nvPr/>
        </p:nvSpPr>
        <p:spPr>
          <a:xfrm>
            <a:off x="1099550" y="3894525"/>
            <a:ext cx="2736600" cy="47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1300">
                <a:solidFill>
                  <a:srgbClr val="1D1C1D"/>
                </a:solidFill>
                <a:latin typeface="Lato"/>
                <a:ea typeface="Lato"/>
                <a:cs typeface="Lato"/>
                <a:sym typeface="Lato"/>
              </a:rPr>
              <a:t>6 countries without Belgium</a:t>
            </a:r>
            <a:endParaRPr sz="1200"/>
          </a:p>
        </p:txBody>
      </p:sp>
      <p:sp>
        <p:nvSpPr>
          <p:cNvPr id="243" name="Google Shape;243;p30"/>
          <p:cNvSpPr txBox="1"/>
          <p:nvPr/>
        </p:nvSpPr>
        <p:spPr>
          <a:xfrm>
            <a:off x="6660225" y="3894525"/>
            <a:ext cx="853500" cy="47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1300">
                <a:solidFill>
                  <a:srgbClr val="1D1C1D"/>
                </a:solidFill>
                <a:latin typeface="Lato"/>
                <a:ea typeface="Lato"/>
                <a:cs typeface="Lato"/>
                <a:sym typeface="Lato"/>
              </a:rPr>
              <a:t>Belgium</a:t>
            </a:r>
            <a:endParaRPr sz="1200"/>
          </a:p>
        </p:txBody>
      </p:sp>
      <p:sp>
        <p:nvSpPr>
          <p:cNvPr id="244" name="Google Shape;244;p30"/>
          <p:cNvSpPr txBox="1"/>
          <p:nvPr>
            <p:ph type="title"/>
          </p:nvPr>
        </p:nvSpPr>
        <p:spPr>
          <a:xfrm>
            <a:off x="457200" y="358225"/>
            <a:ext cx="7960800" cy="63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700">
                <a:solidFill>
                  <a:srgbClr val="000000"/>
                </a:solidFill>
                <a:latin typeface="Lato"/>
                <a:ea typeface="Lato"/>
                <a:cs typeface="Lato"/>
                <a:sym typeface="Lato"/>
              </a:rPr>
              <a:t>Results</a:t>
            </a:r>
            <a:r>
              <a:rPr b="1" lang="en" sz="2700">
                <a:solidFill>
                  <a:srgbClr val="000000"/>
                </a:solidFill>
                <a:latin typeface="Lato"/>
                <a:ea typeface="Lato"/>
                <a:cs typeface="Lato"/>
                <a:sym typeface="Lato"/>
              </a:rPr>
              <a:t>: Relationship between lineages and severity</a:t>
            </a:r>
            <a:endParaRPr b="1" sz="2700">
              <a:solidFill>
                <a:srgbClr val="000000"/>
              </a:solidFill>
              <a:latin typeface="Lato"/>
              <a:ea typeface="Lato"/>
              <a:cs typeface="Lato"/>
              <a:sym typeface="Lato"/>
            </a:endParaRPr>
          </a:p>
        </p:txBody>
      </p:sp>
      <p:sp>
        <p:nvSpPr>
          <p:cNvPr id="245" name="Google Shape;245;p3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1"/>
          <p:cNvSpPr txBox="1"/>
          <p:nvPr/>
        </p:nvSpPr>
        <p:spPr>
          <a:xfrm>
            <a:off x="610438" y="989713"/>
            <a:ext cx="4526700" cy="47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1300">
                <a:solidFill>
                  <a:srgbClr val="1D1C1D"/>
                </a:solidFill>
                <a:latin typeface="Lato"/>
                <a:ea typeface="Lato"/>
                <a:cs typeface="Lato"/>
                <a:sym typeface="Lato"/>
              </a:rPr>
              <a:t>95% Confidence Interval for Odds Ratio of lineage 4 vs 1</a:t>
            </a:r>
            <a:endParaRPr sz="1200"/>
          </a:p>
        </p:txBody>
      </p:sp>
      <p:sp>
        <p:nvSpPr>
          <p:cNvPr id="251" name="Google Shape;251;p31"/>
          <p:cNvSpPr txBox="1"/>
          <p:nvPr/>
        </p:nvSpPr>
        <p:spPr>
          <a:xfrm>
            <a:off x="1492725" y="4163300"/>
            <a:ext cx="2273400" cy="47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1300">
                <a:solidFill>
                  <a:srgbClr val="1D1C1D"/>
                </a:solidFill>
                <a:latin typeface="Lato"/>
                <a:ea typeface="Lato"/>
                <a:cs typeface="Lato"/>
                <a:sym typeface="Lato"/>
              </a:rPr>
              <a:t>6 countries without Belgium</a:t>
            </a:r>
            <a:endParaRPr sz="1200"/>
          </a:p>
        </p:txBody>
      </p:sp>
      <p:pic>
        <p:nvPicPr>
          <p:cNvPr id="252" name="Google Shape;252;p31"/>
          <p:cNvPicPr preferRelativeResize="0"/>
          <p:nvPr/>
        </p:nvPicPr>
        <p:blipFill rotWithShape="1">
          <a:blip r:embed="rId3">
            <a:alphaModFix/>
          </a:blip>
          <a:srcRect b="9485" l="0" r="0" t="0"/>
          <a:stretch/>
        </p:blipFill>
        <p:spPr>
          <a:xfrm>
            <a:off x="765500" y="1563850"/>
            <a:ext cx="3727845" cy="2501725"/>
          </a:xfrm>
          <a:prstGeom prst="rect">
            <a:avLst/>
          </a:prstGeom>
          <a:noFill/>
          <a:ln>
            <a:noFill/>
          </a:ln>
        </p:spPr>
      </p:pic>
      <p:sp>
        <p:nvSpPr>
          <p:cNvPr id="253" name="Google Shape;253;p31"/>
          <p:cNvSpPr txBox="1"/>
          <p:nvPr/>
        </p:nvSpPr>
        <p:spPr>
          <a:xfrm>
            <a:off x="5045775" y="1918125"/>
            <a:ext cx="3933900" cy="1673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1D1C1D"/>
                </a:solidFill>
                <a:latin typeface="Lato"/>
                <a:ea typeface="Lato"/>
                <a:cs typeface="Lato"/>
                <a:sym typeface="Lato"/>
              </a:rPr>
              <a:t>No significant difference between lineage 1 and 2,3,4 in terms of effect on severity</a:t>
            </a:r>
            <a:endParaRPr sz="1500">
              <a:latin typeface="Barlow Light"/>
              <a:ea typeface="Barlow Light"/>
              <a:cs typeface="Barlow Light"/>
              <a:sym typeface="Barlow Light"/>
            </a:endParaRPr>
          </a:p>
        </p:txBody>
      </p:sp>
      <p:sp>
        <p:nvSpPr>
          <p:cNvPr id="254" name="Google Shape;254;p31"/>
          <p:cNvSpPr txBox="1"/>
          <p:nvPr>
            <p:ph type="title"/>
          </p:nvPr>
        </p:nvSpPr>
        <p:spPr>
          <a:xfrm>
            <a:off x="457200" y="358225"/>
            <a:ext cx="7960800" cy="63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700">
                <a:solidFill>
                  <a:srgbClr val="000000"/>
                </a:solidFill>
                <a:latin typeface="Lato"/>
                <a:ea typeface="Lato"/>
                <a:cs typeface="Lato"/>
                <a:sym typeface="Lato"/>
              </a:rPr>
              <a:t>Results</a:t>
            </a:r>
            <a:r>
              <a:rPr b="1" lang="en" sz="2700">
                <a:solidFill>
                  <a:srgbClr val="000000"/>
                </a:solidFill>
                <a:latin typeface="Lato"/>
                <a:ea typeface="Lato"/>
                <a:cs typeface="Lato"/>
                <a:sym typeface="Lato"/>
              </a:rPr>
              <a:t>: Relationship between lineages and severity</a:t>
            </a:r>
            <a:endParaRPr b="1" sz="2700">
              <a:solidFill>
                <a:srgbClr val="000000"/>
              </a:solidFill>
              <a:latin typeface="Lato"/>
              <a:ea typeface="Lato"/>
              <a:cs typeface="Lato"/>
              <a:sym typeface="Lato"/>
            </a:endParaRPr>
          </a:p>
        </p:txBody>
      </p:sp>
      <p:sp>
        <p:nvSpPr>
          <p:cNvPr id="255" name="Google Shape;255;p3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pic>
        <p:nvPicPr>
          <p:cNvPr id="81" name="Google Shape;81;p14"/>
          <p:cNvPicPr preferRelativeResize="0"/>
          <p:nvPr/>
        </p:nvPicPr>
        <p:blipFill>
          <a:blip r:embed="rId3">
            <a:alphaModFix/>
          </a:blip>
          <a:stretch>
            <a:fillRect/>
          </a:stretch>
        </p:blipFill>
        <p:spPr>
          <a:xfrm>
            <a:off x="755475" y="514625"/>
            <a:ext cx="1363150" cy="1399250"/>
          </a:xfrm>
          <a:prstGeom prst="rect">
            <a:avLst/>
          </a:prstGeom>
          <a:noFill/>
          <a:ln>
            <a:noFill/>
          </a:ln>
        </p:spPr>
      </p:pic>
      <p:pic>
        <p:nvPicPr>
          <p:cNvPr id="82" name="Google Shape;82;p14"/>
          <p:cNvPicPr preferRelativeResize="0"/>
          <p:nvPr/>
        </p:nvPicPr>
        <p:blipFill>
          <a:blip r:embed="rId4">
            <a:alphaModFix/>
          </a:blip>
          <a:stretch>
            <a:fillRect/>
          </a:stretch>
        </p:blipFill>
        <p:spPr>
          <a:xfrm>
            <a:off x="3881450" y="575500"/>
            <a:ext cx="1449000" cy="1338375"/>
          </a:xfrm>
          <a:prstGeom prst="rect">
            <a:avLst/>
          </a:prstGeom>
          <a:noFill/>
          <a:ln>
            <a:noFill/>
          </a:ln>
        </p:spPr>
      </p:pic>
      <p:pic>
        <p:nvPicPr>
          <p:cNvPr id="83" name="Google Shape;83;p14"/>
          <p:cNvPicPr preferRelativeResize="0"/>
          <p:nvPr/>
        </p:nvPicPr>
        <p:blipFill>
          <a:blip r:embed="rId5">
            <a:alphaModFix/>
          </a:blip>
          <a:stretch>
            <a:fillRect/>
          </a:stretch>
        </p:blipFill>
        <p:spPr>
          <a:xfrm>
            <a:off x="3881425" y="2862700"/>
            <a:ext cx="1496525" cy="1399250"/>
          </a:xfrm>
          <a:prstGeom prst="rect">
            <a:avLst/>
          </a:prstGeom>
          <a:noFill/>
          <a:ln>
            <a:noFill/>
          </a:ln>
        </p:spPr>
      </p:pic>
      <p:pic>
        <p:nvPicPr>
          <p:cNvPr id="84" name="Google Shape;84;p14"/>
          <p:cNvPicPr preferRelativeResize="0"/>
          <p:nvPr/>
        </p:nvPicPr>
        <p:blipFill>
          <a:blip r:embed="rId6">
            <a:alphaModFix/>
          </a:blip>
          <a:stretch>
            <a:fillRect/>
          </a:stretch>
        </p:blipFill>
        <p:spPr>
          <a:xfrm>
            <a:off x="6813825" y="2765425"/>
            <a:ext cx="1496525" cy="1496525"/>
          </a:xfrm>
          <a:prstGeom prst="rect">
            <a:avLst/>
          </a:prstGeom>
          <a:noFill/>
          <a:ln>
            <a:noFill/>
          </a:ln>
        </p:spPr>
      </p:pic>
      <p:sp>
        <p:nvSpPr>
          <p:cNvPr id="85" name="Google Shape;85;p14"/>
          <p:cNvSpPr txBox="1"/>
          <p:nvPr/>
        </p:nvSpPr>
        <p:spPr>
          <a:xfrm>
            <a:off x="672825" y="1913875"/>
            <a:ext cx="2371200" cy="35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t>Ahmed Gobba</a:t>
            </a:r>
            <a:endParaRPr b="1" sz="1300"/>
          </a:p>
          <a:p>
            <a:pPr indent="0" lvl="0" marL="0" rtl="0" algn="l">
              <a:lnSpc>
                <a:spcPct val="115000"/>
              </a:lnSpc>
              <a:spcBef>
                <a:spcPts val="0"/>
              </a:spcBef>
              <a:spcAft>
                <a:spcPts val="0"/>
              </a:spcAft>
              <a:buNone/>
            </a:pPr>
            <a:r>
              <a:rPr lang="en" sz="1000">
                <a:highlight>
                  <a:srgbClr val="FFFFFF"/>
                </a:highlight>
                <a:latin typeface="Roboto"/>
                <a:ea typeface="Roboto"/>
                <a:cs typeface="Roboto"/>
                <a:sym typeface="Roboto"/>
              </a:rPr>
              <a:t>Mathematical, Computational and Statistical Sciences (Honours) student at Yale-NUS College, Singapore</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t/>
            </a:r>
            <a:endParaRPr sz="1300"/>
          </a:p>
          <a:p>
            <a:pPr indent="0" lvl="0" marL="0" rtl="0" algn="l">
              <a:spcBef>
                <a:spcPts val="0"/>
              </a:spcBef>
              <a:spcAft>
                <a:spcPts val="0"/>
              </a:spcAft>
              <a:buNone/>
            </a:pPr>
            <a:r>
              <a:t/>
            </a:r>
            <a:endParaRPr>
              <a:latin typeface="Lato"/>
              <a:ea typeface="Lato"/>
              <a:cs typeface="Lato"/>
              <a:sym typeface="Lato"/>
            </a:endParaRPr>
          </a:p>
        </p:txBody>
      </p:sp>
      <p:sp>
        <p:nvSpPr>
          <p:cNvPr id="86" name="Google Shape;86;p14"/>
          <p:cNvSpPr txBox="1"/>
          <p:nvPr/>
        </p:nvSpPr>
        <p:spPr>
          <a:xfrm>
            <a:off x="3781138" y="1994675"/>
            <a:ext cx="1697100" cy="35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t>Aboli Marathe</a:t>
            </a:r>
            <a:endParaRPr b="1" sz="1300"/>
          </a:p>
          <a:p>
            <a:pPr indent="0" lvl="0" marL="0" rtl="0" algn="l">
              <a:lnSpc>
                <a:spcPct val="115000"/>
              </a:lnSpc>
              <a:spcBef>
                <a:spcPts val="0"/>
              </a:spcBef>
              <a:spcAft>
                <a:spcPts val="0"/>
              </a:spcAft>
              <a:buNone/>
            </a:pPr>
            <a:r>
              <a:rPr lang="en" sz="1000"/>
              <a:t>Pune Institute of </a:t>
            </a:r>
            <a:r>
              <a:rPr lang="en" sz="1000"/>
              <a:t>Computer Engineering, India</a:t>
            </a:r>
            <a:r>
              <a:rPr lang="en" sz="1000"/>
              <a:t> </a:t>
            </a:r>
            <a:endParaRPr sz="1000"/>
          </a:p>
          <a:p>
            <a:pPr indent="0" lvl="0" marL="0" rtl="0" algn="l">
              <a:spcBef>
                <a:spcPts val="0"/>
              </a:spcBef>
              <a:spcAft>
                <a:spcPts val="0"/>
              </a:spcAft>
              <a:buNone/>
            </a:pPr>
            <a:r>
              <a:t/>
            </a:r>
            <a:endParaRPr>
              <a:latin typeface="Lato"/>
              <a:ea typeface="Lato"/>
              <a:cs typeface="Lato"/>
              <a:sym typeface="Lato"/>
            </a:endParaRPr>
          </a:p>
        </p:txBody>
      </p:sp>
      <p:sp>
        <p:nvSpPr>
          <p:cNvPr id="87" name="Google Shape;87;p14"/>
          <p:cNvSpPr txBox="1"/>
          <p:nvPr/>
        </p:nvSpPr>
        <p:spPr>
          <a:xfrm>
            <a:off x="6467001" y="1986700"/>
            <a:ext cx="2617200" cy="70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t>Dr. Raouf Hajji, MD</a:t>
            </a:r>
            <a:endParaRPr b="1" sz="1300"/>
          </a:p>
          <a:p>
            <a:pPr indent="0" lvl="0" marL="0" rtl="0" algn="l">
              <a:lnSpc>
                <a:spcPct val="115000"/>
              </a:lnSpc>
              <a:spcBef>
                <a:spcPts val="0"/>
              </a:spcBef>
              <a:spcAft>
                <a:spcPts val="0"/>
              </a:spcAft>
              <a:buNone/>
            </a:pPr>
            <a:r>
              <a:rPr lang="en" sz="1000">
                <a:solidFill>
                  <a:srgbClr val="1D1C1D"/>
                </a:solidFill>
              </a:rPr>
              <a:t>Assistant Professor of Internal Medicine, Medicine Faculty of Sousse, Tunisia</a:t>
            </a:r>
            <a:endParaRPr sz="1000">
              <a:latin typeface="Lato"/>
              <a:ea typeface="Lato"/>
              <a:cs typeface="Lato"/>
              <a:sym typeface="Lato"/>
            </a:endParaRPr>
          </a:p>
        </p:txBody>
      </p:sp>
      <p:sp>
        <p:nvSpPr>
          <p:cNvPr id="88" name="Google Shape;88;p14"/>
          <p:cNvSpPr txBox="1"/>
          <p:nvPr/>
        </p:nvSpPr>
        <p:spPr>
          <a:xfrm>
            <a:off x="672825" y="4356825"/>
            <a:ext cx="2514900" cy="41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t>Sumin Lan</a:t>
            </a:r>
            <a:endParaRPr b="1" sz="1300"/>
          </a:p>
          <a:p>
            <a:pPr indent="0" lvl="0" marL="0" rtl="0" algn="l">
              <a:lnSpc>
                <a:spcPct val="115000"/>
              </a:lnSpc>
              <a:spcBef>
                <a:spcPts val="0"/>
              </a:spcBef>
              <a:spcAft>
                <a:spcPts val="0"/>
              </a:spcAft>
              <a:buNone/>
            </a:pPr>
            <a:r>
              <a:rPr lang="en" sz="1000"/>
              <a:t>Biomedical Engineering, Masters Student, Duke University</a:t>
            </a:r>
            <a:endParaRPr sz="1000"/>
          </a:p>
          <a:p>
            <a:pPr indent="0" lvl="0" marL="0" rtl="0" algn="l">
              <a:spcBef>
                <a:spcPts val="0"/>
              </a:spcBef>
              <a:spcAft>
                <a:spcPts val="0"/>
              </a:spcAft>
              <a:buNone/>
            </a:pPr>
            <a:r>
              <a:t/>
            </a:r>
            <a:endParaRPr sz="1000">
              <a:latin typeface="Lato"/>
              <a:ea typeface="Lato"/>
              <a:cs typeface="Lato"/>
              <a:sym typeface="Lato"/>
            </a:endParaRPr>
          </a:p>
        </p:txBody>
      </p:sp>
      <p:sp>
        <p:nvSpPr>
          <p:cNvPr id="89" name="Google Shape;89;p14"/>
          <p:cNvSpPr txBox="1"/>
          <p:nvPr/>
        </p:nvSpPr>
        <p:spPr>
          <a:xfrm>
            <a:off x="3781138" y="4356825"/>
            <a:ext cx="1965900" cy="41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t>Ruby Zhang</a:t>
            </a:r>
            <a:endParaRPr b="1" sz="1300"/>
          </a:p>
          <a:p>
            <a:pPr indent="0" lvl="0" marL="0" rtl="0" algn="l">
              <a:lnSpc>
                <a:spcPct val="115000"/>
              </a:lnSpc>
              <a:spcBef>
                <a:spcPts val="0"/>
              </a:spcBef>
              <a:spcAft>
                <a:spcPts val="0"/>
              </a:spcAft>
              <a:buNone/>
            </a:pPr>
            <a:r>
              <a:rPr lang="en" sz="1000">
                <a:solidFill>
                  <a:srgbClr val="1D1C1D"/>
                </a:solidFill>
                <a:highlight>
                  <a:schemeClr val="lt1"/>
                </a:highlight>
              </a:rPr>
              <a:t>Grad. Student, </a:t>
            </a:r>
            <a:r>
              <a:rPr lang="en" sz="1000">
                <a:solidFill>
                  <a:srgbClr val="1D1C1D"/>
                </a:solidFill>
                <a:highlight>
                  <a:srgbClr val="FFFFFF"/>
                </a:highlight>
              </a:rPr>
              <a:t>Data Science, Harvard University</a:t>
            </a:r>
            <a:endParaRPr sz="1000"/>
          </a:p>
          <a:p>
            <a:pPr indent="0" lvl="0" marL="0" rtl="0" algn="l">
              <a:spcBef>
                <a:spcPts val="0"/>
              </a:spcBef>
              <a:spcAft>
                <a:spcPts val="0"/>
              </a:spcAft>
              <a:buNone/>
            </a:pPr>
            <a:r>
              <a:t/>
            </a:r>
            <a:endParaRPr sz="1000">
              <a:latin typeface="Lato"/>
              <a:ea typeface="Lato"/>
              <a:cs typeface="Lato"/>
              <a:sym typeface="Lato"/>
            </a:endParaRPr>
          </a:p>
        </p:txBody>
      </p:sp>
      <p:sp>
        <p:nvSpPr>
          <p:cNvPr id="90" name="Google Shape;90;p14"/>
          <p:cNvSpPr txBox="1"/>
          <p:nvPr/>
        </p:nvSpPr>
        <p:spPr>
          <a:xfrm>
            <a:off x="6467000" y="4335675"/>
            <a:ext cx="25149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latin typeface="Lato"/>
                <a:ea typeface="Lato"/>
                <a:cs typeface="Lato"/>
                <a:sym typeface="Lato"/>
              </a:rPr>
              <a:t>Faith Ilesanmi MBChB MPH</a:t>
            </a:r>
            <a:endParaRPr b="1" sz="1300">
              <a:latin typeface="Lato"/>
              <a:ea typeface="Lato"/>
              <a:cs typeface="Lato"/>
              <a:sym typeface="Lato"/>
            </a:endParaRPr>
          </a:p>
          <a:p>
            <a:pPr indent="0" lvl="0" marL="0" rtl="0" algn="l">
              <a:lnSpc>
                <a:spcPct val="115000"/>
              </a:lnSpc>
              <a:spcBef>
                <a:spcPts val="0"/>
              </a:spcBef>
              <a:spcAft>
                <a:spcPts val="0"/>
              </a:spcAft>
              <a:buNone/>
            </a:pPr>
            <a:r>
              <a:rPr lang="en" sz="1000">
                <a:latin typeface="Lato"/>
                <a:ea typeface="Lato"/>
                <a:cs typeface="Lato"/>
                <a:sym typeface="Lato"/>
              </a:rPr>
              <a:t>Grad. Student, </a:t>
            </a:r>
            <a:r>
              <a:rPr lang="en" sz="1000">
                <a:latin typeface="Lato"/>
                <a:ea typeface="Lato"/>
                <a:cs typeface="Lato"/>
                <a:sym typeface="Lato"/>
              </a:rPr>
              <a:t>Epidemiology, UMass Amherst</a:t>
            </a:r>
            <a:endParaRPr sz="10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91" name="Google Shape;91;p14"/>
          <p:cNvPicPr preferRelativeResize="0"/>
          <p:nvPr/>
        </p:nvPicPr>
        <p:blipFill>
          <a:blip r:embed="rId4">
            <a:alphaModFix/>
          </a:blip>
          <a:stretch>
            <a:fillRect/>
          </a:stretch>
        </p:blipFill>
        <p:spPr>
          <a:xfrm>
            <a:off x="6796200" y="514625"/>
            <a:ext cx="1449000" cy="1399250"/>
          </a:xfrm>
          <a:prstGeom prst="rect">
            <a:avLst/>
          </a:prstGeom>
          <a:noFill/>
          <a:ln>
            <a:noFill/>
          </a:ln>
        </p:spPr>
      </p:pic>
      <p:pic>
        <p:nvPicPr>
          <p:cNvPr id="92" name="Google Shape;92;p14"/>
          <p:cNvPicPr preferRelativeResize="0"/>
          <p:nvPr/>
        </p:nvPicPr>
        <p:blipFill>
          <a:blip r:embed="rId7">
            <a:alphaModFix/>
          </a:blip>
          <a:stretch>
            <a:fillRect/>
          </a:stretch>
        </p:blipFill>
        <p:spPr>
          <a:xfrm>
            <a:off x="6813826" y="2764537"/>
            <a:ext cx="1496526" cy="1496526"/>
          </a:xfrm>
          <a:prstGeom prst="rect">
            <a:avLst/>
          </a:prstGeom>
          <a:noFill/>
          <a:ln>
            <a:noFill/>
          </a:ln>
        </p:spPr>
      </p:pic>
      <p:pic>
        <p:nvPicPr>
          <p:cNvPr id="93" name="Google Shape;93;p14"/>
          <p:cNvPicPr preferRelativeResize="0"/>
          <p:nvPr/>
        </p:nvPicPr>
        <p:blipFill>
          <a:blip r:embed="rId8">
            <a:alphaModFix/>
          </a:blip>
          <a:stretch>
            <a:fillRect/>
          </a:stretch>
        </p:blipFill>
        <p:spPr>
          <a:xfrm>
            <a:off x="3857700" y="545075"/>
            <a:ext cx="1496529" cy="1399248"/>
          </a:xfrm>
          <a:prstGeom prst="rect">
            <a:avLst/>
          </a:prstGeom>
          <a:noFill/>
          <a:ln>
            <a:noFill/>
          </a:ln>
        </p:spPr>
      </p:pic>
      <p:pic>
        <p:nvPicPr>
          <p:cNvPr id="94" name="Google Shape;94;p14"/>
          <p:cNvPicPr preferRelativeResize="0"/>
          <p:nvPr/>
        </p:nvPicPr>
        <p:blipFill>
          <a:blip r:embed="rId9">
            <a:alphaModFix/>
          </a:blip>
          <a:stretch>
            <a:fillRect/>
          </a:stretch>
        </p:blipFill>
        <p:spPr>
          <a:xfrm>
            <a:off x="799225" y="2798800"/>
            <a:ext cx="1363152" cy="1624251"/>
          </a:xfrm>
          <a:prstGeom prst="rect">
            <a:avLst/>
          </a:prstGeom>
          <a:noFill/>
          <a:ln>
            <a:noFill/>
          </a:ln>
        </p:spPr>
      </p:pic>
      <p:pic>
        <p:nvPicPr>
          <p:cNvPr id="95" name="Google Shape;95;p14"/>
          <p:cNvPicPr preferRelativeResize="0"/>
          <p:nvPr/>
        </p:nvPicPr>
        <p:blipFill>
          <a:blip r:embed="rId10">
            <a:alphaModFix/>
          </a:blip>
          <a:stretch>
            <a:fillRect/>
          </a:stretch>
        </p:blipFill>
        <p:spPr>
          <a:xfrm>
            <a:off x="6708575" y="472175"/>
            <a:ext cx="1624250" cy="1496525"/>
          </a:xfrm>
          <a:prstGeom prst="rect">
            <a:avLst/>
          </a:prstGeom>
          <a:noFill/>
          <a:ln>
            <a:noFill/>
          </a:ln>
        </p:spPr>
      </p:pic>
      <p:pic>
        <p:nvPicPr>
          <p:cNvPr id="96" name="Google Shape;96;p14"/>
          <p:cNvPicPr preferRelativeResize="0"/>
          <p:nvPr/>
        </p:nvPicPr>
        <p:blipFill>
          <a:blip r:embed="rId11">
            <a:alphaModFix/>
          </a:blip>
          <a:stretch>
            <a:fillRect/>
          </a:stretch>
        </p:blipFill>
        <p:spPr>
          <a:xfrm>
            <a:off x="3881425" y="2862700"/>
            <a:ext cx="1496525" cy="1399250"/>
          </a:xfrm>
          <a:prstGeom prst="rect">
            <a:avLst/>
          </a:prstGeom>
          <a:noFill/>
          <a:ln>
            <a:noFill/>
          </a:ln>
        </p:spPr>
      </p:pic>
      <p:pic>
        <p:nvPicPr>
          <p:cNvPr id="97" name="Google Shape;97;p14"/>
          <p:cNvPicPr preferRelativeResize="0"/>
          <p:nvPr/>
        </p:nvPicPr>
        <p:blipFill>
          <a:blip r:embed="rId12">
            <a:alphaModFix/>
          </a:blip>
          <a:stretch>
            <a:fillRect/>
          </a:stretch>
        </p:blipFill>
        <p:spPr>
          <a:xfrm>
            <a:off x="737425" y="514625"/>
            <a:ext cx="1399250" cy="1399250"/>
          </a:xfrm>
          <a:prstGeom prst="rect">
            <a:avLst/>
          </a:prstGeom>
          <a:noFill/>
          <a:ln>
            <a:noFill/>
          </a:ln>
        </p:spPr>
      </p:pic>
      <p:sp>
        <p:nvSpPr>
          <p:cNvPr id="98" name="Google Shape;98;p1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2"/>
          <p:cNvSpPr txBox="1"/>
          <p:nvPr>
            <p:ph type="title"/>
          </p:nvPr>
        </p:nvSpPr>
        <p:spPr>
          <a:xfrm>
            <a:off x="457200" y="358225"/>
            <a:ext cx="7960800" cy="63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3600">
                <a:solidFill>
                  <a:srgbClr val="000000"/>
                </a:solidFill>
                <a:latin typeface="Lato"/>
                <a:ea typeface="Lato"/>
                <a:cs typeface="Lato"/>
                <a:sym typeface="Lato"/>
              </a:rPr>
              <a:t>Conclusions</a:t>
            </a:r>
            <a:endParaRPr b="1" sz="3600">
              <a:solidFill>
                <a:srgbClr val="000000"/>
              </a:solidFill>
              <a:latin typeface="Lato"/>
              <a:ea typeface="Lato"/>
              <a:cs typeface="Lato"/>
              <a:sym typeface="Lato"/>
            </a:endParaRPr>
          </a:p>
        </p:txBody>
      </p:sp>
      <p:sp>
        <p:nvSpPr>
          <p:cNvPr id="261" name="Google Shape;261;p32"/>
          <p:cNvSpPr txBox="1"/>
          <p:nvPr/>
        </p:nvSpPr>
        <p:spPr>
          <a:xfrm>
            <a:off x="549350" y="989725"/>
            <a:ext cx="7550700" cy="199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1300">
                <a:latin typeface="Roboto"/>
                <a:ea typeface="Roboto"/>
                <a:cs typeface="Roboto"/>
                <a:sym typeface="Roboto"/>
              </a:rPr>
              <a:t>The impact of the COVID-19 outbreak can be curtailed with:</a:t>
            </a:r>
            <a:endParaRPr sz="1300">
              <a:latin typeface="Roboto"/>
              <a:ea typeface="Roboto"/>
              <a:cs typeface="Roboto"/>
              <a:sym typeface="Roboto"/>
            </a:endParaRPr>
          </a:p>
          <a:p>
            <a:pPr indent="-311150" lvl="0" marL="457200" rtl="0" algn="l">
              <a:lnSpc>
                <a:spcPct val="150000"/>
              </a:lnSpc>
              <a:spcBef>
                <a:spcPts val="600"/>
              </a:spcBef>
              <a:spcAft>
                <a:spcPts val="0"/>
              </a:spcAft>
              <a:buSzPts val="1300"/>
              <a:buFont typeface="Lato"/>
              <a:buAutoNum type="arabicPeriod"/>
            </a:pPr>
            <a:r>
              <a:rPr lang="en" sz="1300">
                <a:latin typeface="Roboto"/>
                <a:ea typeface="Roboto"/>
                <a:cs typeface="Roboto"/>
                <a:sym typeface="Roboto"/>
              </a:rPr>
              <a:t>The distance between lineages falls between (0.00 - 0.02) and is in</a:t>
            </a:r>
            <a:r>
              <a:rPr lang="en" sz="1300">
                <a:latin typeface="Roboto"/>
                <a:ea typeface="Roboto"/>
                <a:cs typeface="Roboto"/>
                <a:sym typeface="Roboto"/>
              </a:rPr>
              <a:t>sufficient</a:t>
            </a:r>
            <a:r>
              <a:rPr lang="en" sz="1300">
                <a:latin typeface="Roboto"/>
                <a:ea typeface="Roboto"/>
                <a:cs typeface="Roboto"/>
                <a:sym typeface="Roboto"/>
              </a:rPr>
              <a:t> to consider them as different genotypes.</a:t>
            </a:r>
            <a:endParaRPr sz="1300">
              <a:latin typeface="Roboto"/>
              <a:ea typeface="Roboto"/>
              <a:cs typeface="Roboto"/>
              <a:sym typeface="Roboto"/>
            </a:endParaRPr>
          </a:p>
          <a:p>
            <a:pPr indent="-311150" lvl="0" marL="457200" rtl="0" algn="l">
              <a:lnSpc>
                <a:spcPct val="150000"/>
              </a:lnSpc>
              <a:spcBef>
                <a:spcPts val="0"/>
              </a:spcBef>
              <a:spcAft>
                <a:spcPts val="0"/>
              </a:spcAft>
              <a:buSzPts val="1300"/>
              <a:buFont typeface="Lato"/>
              <a:buAutoNum type="arabicPeriod"/>
            </a:pPr>
            <a:r>
              <a:rPr lang="en" sz="1300">
                <a:latin typeface="Lato"/>
                <a:ea typeface="Lato"/>
                <a:cs typeface="Lato"/>
                <a:sym typeface="Lato"/>
              </a:rPr>
              <a:t>There is no significant difference in the association between each of the lineages and severity of outcome.  </a:t>
            </a:r>
            <a:endParaRPr sz="1300">
              <a:latin typeface="Lato"/>
              <a:ea typeface="Lato"/>
              <a:cs typeface="Lato"/>
              <a:sym typeface="Lato"/>
            </a:endParaRPr>
          </a:p>
          <a:p>
            <a:pPr indent="0" lvl="0" marL="457200" rtl="0" algn="l">
              <a:lnSpc>
                <a:spcPct val="150000"/>
              </a:lnSpc>
              <a:spcBef>
                <a:spcPts val="600"/>
              </a:spcBef>
              <a:spcAft>
                <a:spcPts val="0"/>
              </a:spcAft>
              <a:buNone/>
            </a:pPr>
            <a:r>
              <a:t/>
            </a:r>
            <a:endParaRPr sz="1300">
              <a:latin typeface="Lato"/>
              <a:ea typeface="Lato"/>
              <a:cs typeface="Lato"/>
              <a:sym typeface="Lato"/>
            </a:endParaRPr>
          </a:p>
        </p:txBody>
      </p:sp>
      <p:sp>
        <p:nvSpPr>
          <p:cNvPr id="262" name="Google Shape;262;p3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3"/>
          <p:cNvSpPr txBox="1"/>
          <p:nvPr>
            <p:ph type="title"/>
          </p:nvPr>
        </p:nvSpPr>
        <p:spPr>
          <a:xfrm>
            <a:off x="457200" y="358475"/>
            <a:ext cx="69018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3000">
                <a:solidFill>
                  <a:srgbClr val="000000"/>
                </a:solidFill>
                <a:latin typeface="Lato"/>
                <a:ea typeface="Lato"/>
                <a:cs typeface="Lato"/>
                <a:sym typeface="Lato"/>
              </a:rPr>
              <a:t>Implications</a:t>
            </a:r>
            <a:endParaRPr b="1" sz="3000">
              <a:solidFill>
                <a:srgbClr val="000000"/>
              </a:solidFill>
              <a:latin typeface="Lato"/>
              <a:ea typeface="Lato"/>
              <a:cs typeface="Lato"/>
              <a:sym typeface="Lato"/>
            </a:endParaRPr>
          </a:p>
        </p:txBody>
      </p:sp>
      <p:sp>
        <p:nvSpPr>
          <p:cNvPr id="268" name="Google Shape;268;p33"/>
          <p:cNvSpPr txBox="1"/>
          <p:nvPr>
            <p:ph idx="1" type="body"/>
          </p:nvPr>
        </p:nvSpPr>
        <p:spPr>
          <a:xfrm>
            <a:off x="405725" y="1649075"/>
            <a:ext cx="7863000" cy="2261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sz="1300">
              <a:solidFill>
                <a:srgbClr val="1D1C1D"/>
              </a:solidFill>
              <a:latin typeface="Lato"/>
              <a:ea typeface="Lato"/>
              <a:cs typeface="Lato"/>
              <a:sym typeface="Lato"/>
            </a:endParaRPr>
          </a:p>
          <a:p>
            <a:pPr indent="0" lvl="0" marL="0" marR="190500" rtl="0" algn="l">
              <a:lnSpc>
                <a:spcPct val="200000"/>
              </a:lnSpc>
              <a:spcBef>
                <a:spcPts val="0"/>
              </a:spcBef>
              <a:spcAft>
                <a:spcPts val="0"/>
              </a:spcAft>
              <a:buNone/>
            </a:pPr>
            <a:r>
              <a:t/>
            </a:r>
            <a:endParaRPr sz="1300">
              <a:latin typeface="Lato"/>
              <a:ea typeface="Lato"/>
              <a:cs typeface="Lato"/>
              <a:sym typeface="Lato"/>
            </a:endParaRPr>
          </a:p>
        </p:txBody>
      </p:sp>
      <p:sp>
        <p:nvSpPr>
          <p:cNvPr id="269" name="Google Shape;269;p3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0" name="Google Shape;270;p33"/>
          <p:cNvSpPr txBox="1"/>
          <p:nvPr/>
        </p:nvSpPr>
        <p:spPr>
          <a:xfrm>
            <a:off x="549350" y="989725"/>
            <a:ext cx="7550700" cy="199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t/>
            </a:r>
            <a:endParaRPr sz="1300">
              <a:latin typeface="Roboto"/>
              <a:ea typeface="Roboto"/>
              <a:cs typeface="Roboto"/>
              <a:sym typeface="Roboto"/>
            </a:endParaRPr>
          </a:p>
          <a:p>
            <a:pPr indent="-311150" lvl="0" marL="457200" rtl="0" algn="l">
              <a:lnSpc>
                <a:spcPct val="150000"/>
              </a:lnSpc>
              <a:spcBef>
                <a:spcPts val="600"/>
              </a:spcBef>
              <a:spcAft>
                <a:spcPts val="0"/>
              </a:spcAft>
              <a:buSzPts val="1300"/>
              <a:buFont typeface="Lato"/>
              <a:buAutoNum type="arabicPeriod"/>
            </a:pPr>
            <a:r>
              <a:rPr lang="en" sz="1300">
                <a:latin typeface="Roboto"/>
                <a:ea typeface="Roboto"/>
                <a:cs typeface="Roboto"/>
                <a:sym typeface="Roboto"/>
              </a:rPr>
              <a:t>The virus has only mutated for a short period of time. </a:t>
            </a:r>
            <a:endParaRPr sz="1300">
              <a:latin typeface="Roboto"/>
              <a:ea typeface="Roboto"/>
              <a:cs typeface="Roboto"/>
              <a:sym typeface="Roboto"/>
            </a:endParaRPr>
          </a:p>
          <a:p>
            <a:pPr indent="-311150" lvl="0" marL="457200" rtl="0" algn="l">
              <a:lnSpc>
                <a:spcPct val="150000"/>
              </a:lnSpc>
              <a:spcBef>
                <a:spcPts val="0"/>
              </a:spcBef>
              <a:spcAft>
                <a:spcPts val="0"/>
              </a:spcAft>
              <a:buSzPts val="1300"/>
              <a:buFont typeface="Lato"/>
              <a:buAutoNum type="arabicPeriod"/>
            </a:pPr>
            <a:r>
              <a:rPr lang="en" sz="1300">
                <a:latin typeface="Lato"/>
                <a:ea typeface="Lato"/>
                <a:cs typeface="Lato"/>
                <a:sym typeface="Lato"/>
              </a:rPr>
              <a:t>Up to our knowledge, the difference between strains does not currently affect the severity of outbreak in a country. </a:t>
            </a:r>
            <a:endParaRPr sz="1300">
              <a:latin typeface="Lato"/>
              <a:ea typeface="Lato"/>
              <a:cs typeface="Lato"/>
              <a:sym typeface="Lato"/>
            </a:endParaRPr>
          </a:p>
          <a:p>
            <a:pPr indent="0" lvl="0" marL="457200" rtl="0" algn="l">
              <a:lnSpc>
                <a:spcPct val="150000"/>
              </a:lnSpc>
              <a:spcBef>
                <a:spcPts val="600"/>
              </a:spcBef>
              <a:spcAft>
                <a:spcPts val="0"/>
              </a:spcAft>
              <a:buNone/>
            </a:pPr>
            <a:r>
              <a:t/>
            </a:r>
            <a:endParaRPr sz="130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4"/>
          <p:cNvSpPr txBox="1"/>
          <p:nvPr>
            <p:ph type="title"/>
          </p:nvPr>
        </p:nvSpPr>
        <p:spPr>
          <a:xfrm>
            <a:off x="457200" y="358225"/>
            <a:ext cx="7960800" cy="63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3600">
                <a:solidFill>
                  <a:srgbClr val="000000"/>
                </a:solidFill>
                <a:latin typeface="Lato"/>
                <a:ea typeface="Lato"/>
                <a:cs typeface="Lato"/>
                <a:sym typeface="Lato"/>
              </a:rPr>
              <a:t>Future Work</a:t>
            </a:r>
            <a:endParaRPr b="1" sz="3600">
              <a:solidFill>
                <a:srgbClr val="000000"/>
              </a:solidFill>
              <a:latin typeface="Lato"/>
              <a:ea typeface="Lato"/>
              <a:cs typeface="Lato"/>
              <a:sym typeface="Lato"/>
            </a:endParaRPr>
          </a:p>
        </p:txBody>
      </p:sp>
      <p:sp>
        <p:nvSpPr>
          <p:cNvPr id="276" name="Google Shape;276;p34"/>
          <p:cNvSpPr txBox="1"/>
          <p:nvPr/>
        </p:nvSpPr>
        <p:spPr>
          <a:xfrm>
            <a:off x="549350" y="989724"/>
            <a:ext cx="6023700" cy="199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b="1" lang="en" sz="1500">
                <a:solidFill>
                  <a:srgbClr val="1D1C1D"/>
                </a:solidFill>
                <a:latin typeface="Lato"/>
                <a:ea typeface="Lato"/>
                <a:cs typeface="Lato"/>
                <a:sym typeface="Lato"/>
              </a:rPr>
              <a:t>Modeling</a:t>
            </a:r>
            <a:endParaRPr b="1" sz="1500">
              <a:solidFill>
                <a:srgbClr val="1D1C1D"/>
              </a:solidFill>
              <a:latin typeface="Lato"/>
              <a:ea typeface="Lato"/>
              <a:cs typeface="Lato"/>
              <a:sym typeface="Lato"/>
            </a:endParaRPr>
          </a:p>
          <a:p>
            <a:pPr indent="-311150" lvl="0" marL="457200" rtl="0" algn="l">
              <a:lnSpc>
                <a:spcPct val="150000"/>
              </a:lnSpc>
              <a:spcBef>
                <a:spcPts val="600"/>
              </a:spcBef>
              <a:spcAft>
                <a:spcPts val="0"/>
              </a:spcAft>
              <a:buClr>
                <a:srgbClr val="1D1C1D"/>
              </a:buClr>
              <a:buSzPts val="1300"/>
              <a:buFont typeface="Lato"/>
              <a:buChar char="●"/>
            </a:pPr>
            <a:r>
              <a:rPr lang="en" sz="1300">
                <a:solidFill>
                  <a:srgbClr val="1D1C1D"/>
                </a:solidFill>
                <a:latin typeface="Lato"/>
                <a:ea typeface="Lato"/>
                <a:cs typeface="Lato"/>
                <a:sym typeface="Lato"/>
              </a:rPr>
              <a:t>Include interactions between lineages and between time and lineages</a:t>
            </a:r>
            <a:endParaRPr sz="1300">
              <a:solidFill>
                <a:srgbClr val="1D1C1D"/>
              </a:solidFill>
              <a:latin typeface="Lato"/>
              <a:ea typeface="Lato"/>
              <a:cs typeface="Lato"/>
              <a:sym typeface="Lato"/>
            </a:endParaRPr>
          </a:p>
          <a:p>
            <a:pPr indent="-311150" lvl="0" marL="457200" rtl="0" algn="l">
              <a:lnSpc>
                <a:spcPct val="150000"/>
              </a:lnSpc>
              <a:spcBef>
                <a:spcPts val="0"/>
              </a:spcBef>
              <a:spcAft>
                <a:spcPts val="0"/>
              </a:spcAft>
              <a:buClr>
                <a:srgbClr val="1D1C1D"/>
              </a:buClr>
              <a:buSzPts val="1300"/>
              <a:buFont typeface="Lato"/>
              <a:buChar char="●"/>
            </a:pPr>
            <a:r>
              <a:rPr lang="en" sz="1300">
                <a:solidFill>
                  <a:srgbClr val="1D1C1D"/>
                </a:solidFill>
                <a:latin typeface="Lato"/>
                <a:ea typeface="Lato"/>
                <a:cs typeface="Lato"/>
                <a:sym typeface="Lato"/>
              </a:rPr>
              <a:t>Use spline functions for predictors to incorporate nonlinearity</a:t>
            </a:r>
            <a:endParaRPr sz="1300">
              <a:solidFill>
                <a:srgbClr val="1D1C1D"/>
              </a:solidFill>
              <a:latin typeface="Lato"/>
              <a:ea typeface="Lato"/>
              <a:cs typeface="Lato"/>
              <a:sym typeface="Lato"/>
            </a:endParaRPr>
          </a:p>
          <a:p>
            <a:pPr indent="-311150" lvl="0" marL="457200" rtl="0" algn="l">
              <a:lnSpc>
                <a:spcPct val="150000"/>
              </a:lnSpc>
              <a:spcBef>
                <a:spcPts val="0"/>
              </a:spcBef>
              <a:spcAft>
                <a:spcPts val="0"/>
              </a:spcAft>
              <a:buClr>
                <a:srgbClr val="1D1C1D"/>
              </a:buClr>
              <a:buSzPts val="1300"/>
              <a:buFont typeface="Lato"/>
              <a:buChar char="●"/>
            </a:pPr>
            <a:r>
              <a:rPr lang="en" sz="1300">
                <a:solidFill>
                  <a:srgbClr val="1D1C1D"/>
                </a:solidFill>
                <a:latin typeface="Lato"/>
                <a:ea typeface="Lato"/>
                <a:cs typeface="Lato"/>
                <a:sym typeface="Lato"/>
              </a:rPr>
              <a:t>Collect more data on countries and include as many countries as possible</a:t>
            </a:r>
            <a:endParaRPr sz="1300">
              <a:solidFill>
                <a:srgbClr val="1D1C1D"/>
              </a:solidFill>
              <a:latin typeface="Lato"/>
              <a:ea typeface="Lato"/>
              <a:cs typeface="Lato"/>
              <a:sym typeface="Lato"/>
            </a:endParaRPr>
          </a:p>
          <a:p>
            <a:pPr indent="0" lvl="0" marL="0" rtl="0" algn="l">
              <a:lnSpc>
                <a:spcPct val="150000"/>
              </a:lnSpc>
              <a:spcBef>
                <a:spcPts val="600"/>
              </a:spcBef>
              <a:spcAft>
                <a:spcPts val="0"/>
              </a:spcAft>
              <a:buNone/>
            </a:pPr>
            <a:r>
              <a:t/>
            </a:r>
            <a:endParaRPr b="1" sz="1300">
              <a:solidFill>
                <a:srgbClr val="1D1C1D"/>
              </a:solidFill>
              <a:latin typeface="Lato"/>
              <a:ea typeface="Lato"/>
              <a:cs typeface="Lato"/>
              <a:sym typeface="Lato"/>
            </a:endParaRPr>
          </a:p>
        </p:txBody>
      </p:sp>
      <p:sp>
        <p:nvSpPr>
          <p:cNvPr id="277" name="Google Shape;277;p3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8" name="Google Shape;278;p34"/>
          <p:cNvSpPr txBox="1"/>
          <p:nvPr/>
        </p:nvSpPr>
        <p:spPr>
          <a:xfrm>
            <a:off x="564275" y="3134300"/>
            <a:ext cx="6700500" cy="16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Data</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To collect extensive data on the antibodies testings which would provide a well rounded estimate of the severity.</a:t>
            </a:r>
            <a:endParaRPr>
              <a:latin typeface="Lato"/>
              <a:ea typeface="Lato"/>
              <a:cs typeface="Lato"/>
              <a:sym typeface="Lato"/>
            </a:endParaRPr>
          </a:p>
          <a:p>
            <a:pPr indent="0" lvl="0" marL="457200" rtl="0" algn="l">
              <a:spcBef>
                <a:spcPts val="0"/>
              </a:spcBef>
              <a:spcAft>
                <a:spcPts val="0"/>
              </a:spcAft>
              <a:buNone/>
            </a:pPr>
            <a:r>
              <a:t/>
            </a:r>
            <a:endParaRPr>
              <a:latin typeface="Lato Light"/>
              <a:ea typeface="Lato Light"/>
              <a:cs typeface="Lato Light"/>
              <a:sym typeface="La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5"/>
          <p:cNvSpPr txBox="1"/>
          <p:nvPr>
            <p:ph type="title"/>
          </p:nvPr>
        </p:nvSpPr>
        <p:spPr>
          <a:xfrm>
            <a:off x="457200" y="461275"/>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3600">
                <a:solidFill>
                  <a:srgbClr val="000000"/>
                </a:solidFill>
                <a:latin typeface="Lato"/>
                <a:ea typeface="Lato"/>
                <a:cs typeface="Lato"/>
                <a:sym typeface="Lato"/>
              </a:rPr>
              <a:t>Thank you! </a:t>
            </a:r>
            <a:endParaRPr b="1" sz="3600">
              <a:solidFill>
                <a:srgbClr val="000000"/>
              </a:solidFill>
              <a:latin typeface="Lato"/>
              <a:ea typeface="Lato"/>
              <a:cs typeface="Lato"/>
              <a:sym typeface="Lato"/>
            </a:endParaRPr>
          </a:p>
        </p:txBody>
      </p:sp>
      <p:sp>
        <p:nvSpPr>
          <p:cNvPr id="284" name="Google Shape;284;p35"/>
          <p:cNvSpPr txBox="1"/>
          <p:nvPr>
            <p:ph idx="1" type="body"/>
          </p:nvPr>
        </p:nvSpPr>
        <p:spPr>
          <a:xfrm>
            <a:off x="572775" y="1370600"/>
            <a:ext cx="7278600" cy="2640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rPr b="1" lang="en" sz="1900">
                <a:solidFill>
                  <a:srgbClr val="000000"/>
                </a:solidFill>
                <a:latin typeface="Lato"/>
                <a:ea typeface="Lato"/>
                <a:cs typeface="Lato"/>
                <a:sym typeface="Lato"/>
              </a:rPr>
              <a:t>For more information about code used and results plots, please visit the project repository at </a:t>
            </a:r>
            <a:r>
              <a:rPr lang="en" sz="1800" u="sng">
                <a:solidFill>
                  <a:srgbClr val="0000FF"/>
                </a:solidFill>
                <a:latin typeface="Lato"/>
                <a:ea typeface="Lato"/>
                <a:cs typeface="Lato"/>
                <a:sym typeface="Lato"/>
                <a:hlinkClick r:id="rId3"/>
              </a:rPr>
              <a:t>https://github.com/Infernolia/D_001</a:t>
            </a:r>
            <a:endParaRPr b="1" sz="2600">
              <a:solidFill>
                <a:srgbClr val="0000FF"/>
              </a:solidFill>
              <a:latin typeface="Lato"/>
              <a:ea typeface="Lato"/>
              <a:cs typeface="Lato"/>
              <a:sym typeface="Lato"/>
            </a:endParaRPr>
          </a:p>
        </p:txBody>
      </p:sp>
      <p:sp>
        <p:nvSpPr>
          <p:cNvPr id="285" name="Google Shape;285;p3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6"/>
          <p:cNvSpPr txBox="1"/>
          <p:nvPr>
            <p:ph type="title"/>
          </p:nvPr>
        </p:nvSpPr>
        <p:spPr>
          <a:xfrm>
            <a:off x="436575" y="226750"/>
            <a:ext cx="66756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3600">
                <a:solidFill>
                  <a:srgbClr val="000000"/>
                </a:solidFill>
                <a:latin typeface="Lato"/>
                <a:ea typeface="Lato"/>
                <a:cs typeface="Lato"/>
                <a:sym typeface="Lato"/>
              </a:rPr>
              <a:t>References</a:t>
            </a:r>
            <a:endParaRPr b="1" sz="3600">
              <a:solidFill>
                <a:srgbClr val="000000"/>
              </a:solidFill>
              <a:latin typeface="Lato"/>
              <a:ea typeface="Lato"/>
              <a:cs typeface="Lato"/>
              <a:sym typeface="Lato"/>
            </a:endParaRPr>
          </a:p>
        </p:txBody>
      </p:sp>
      <p:sp>
        <p:nvSpPr>
          <p:cNvPr id="291" name="Google Shape;291;p36"/>
          <p:cNvSpPr txBox="1"/>
          <p:nvPr>
            <p:ph idx="1" type="body"/>
          </p:nvPr>
        </p:nvSpPr>
        <p:spPr>
          <a:xfrm>
            <a:off x="727650" y="957075"/>
            <a:ext cx="7688700" cy="4093500"/>
          </a:xfrm>
          <a:prstGeom prst="rect">
            <a:avLst/>
          </a:prstGeom>
        </p:spPr>
        <p:txBody>
          <a:bodyPr anchorCtr="0" anchor="t" bIns="0" lIns="0" spcFirstLastPara="1" rIns="0" wrap="square" tIns="0">
            <a:noAutofit/>
          </a:bodyPr>
          <a:lstStyle/>
          <a:p>
            <a:pPr indent="-298450" lvl="0" marL="457200" rtl="0" algn="l">
              <a:lnSpc>
                <a:spcPct val="100000"/>
              </a:lnSpc>
              <a:spcBef>
                <a:spcPts val="0"/>
              </a:spcBef>
              <a:spcAft>
                <a:spcPts val="0"/>
              </a:spcAft>
              <a:buClr>
                <a:srgbClr val="000000"/>
              </a:buClr>
              <a:buSzPts val="1100"/>
              <a:buFont typeface="Lato"/>
              <a:buChar char="●"/>
            </a:pPr>
            <a:r>
              <a:rPr lang="en" sz="1100">
                <a:solidFill>
                  <a:srgbClr val="000000"/>
                </a:solidFill>
                <a:latin typeface="Lato"/>
                <a:ea typeface="Lato"/>
                <a:cs typeface="Lato"/>
                <a:sym typeface="Lato"/>
              </a:rPr>
              <a:t>Dellicour, S., Durkin, K., Hong, S. L., Vanmechelen, B., Martí-Carreras, J., Gill, M. S., ... &amp; Walker, C. (2020). A phylodynamic workflow to rapidly gain insights into the dispersal history and dynamics of SARS-CoV-2 lineages. </a:t>
            </a:r>
            <a:r>
              <a:rPr i="1" lang="en" sz="1100">
                <a:solidFill>
                  <a:srgbClr val="000000"/>
                </a:solidFill>
                <a:latin typeface="Lato"/>
                <a:ea typeface="Lato"/>
                <a:cs typeface="Lato"/>
                <a:sym typeface="Lato"/>
              </a:rPr>
              <a:t>bioRxiv</a:t>
            </a:r>
            <a:r>
              <a:rPr lang="en" sz="1100">
                <a:solidFill>
                  <a:srgbClr val="000000"/>
                </a:solidFill>
                <a:latin typeface="Lato"/>
                <a:ea typeface="Lato"/>
                <a:cs typeface="Lato"/>
                <a:sym typeface="Lato"/>
              </a:rPr>
              <a:t>. </a:t>
            </a:r>
            <a:r>
              <a:rPr lang="en" sz="1100" u="sng">
                <a:solidFill>
                  <a:srgbClr val="0000FF"/>
                </a:solidFill>
                <a:latin typeface="Lato"/>
                <a:ea typeface="Lato"/>
                <a:cs typeface="Lato"/>
                <a:sym typeface="Lato"/>
                <a:hlinkClick r:id="rId3"/>
              </a:rPr>
              <a:t>https://www.biorxiv.org/content/10.1101/2020.05.05.078758v1.abstract</a:t>
            </a:r>
            <a:r>
              <a:rPr lang="en" sz="1100">
                <a:solidFill>
                  <a:srgbClr val="0000FF"/>
                </a:solidFill>
                <a:latin typeface="Lato"/>
                <a:ea typeface="Lato"/>
                <a:cs typeface="Lato"/>
                <a:sym typeface="Lato"/>
              </a:rPr>
              <a:t> </a:t>
            </a:r>
            <a:endParaRPr sz="1100">
              <a:solidFill>
                <a:srgbClr val="0000FF"/>
              </a:solidFill>
              <a:latin typeface="Lato"/>
              <a:ea typeface="Lato"/>
              <a:cs typeface="Lato"/>
              <a:sym typeface="Lato"/>
            </a:endParaRPr>
          </a:p>
          <a:p>
            <a:pPr indent="-298450" lvl="0" marL="457200" rtl="0" algn="l">
              <a:lnSpc>
                <a:spcPct val="100000"/>
              </a:lnSpc>
              <a:spcBef>
                <a:spcPts val="0"/>
              </a:spcBef>
              <a:spcAft>
                <a:spcPts val="0"/>
              </a:spcAft>
              <a:buClr>
                <a:srgbClr val="000000"/>
              </a:buClr>
              <a:buSzPts val="1100"/>
              <a:buChar char="●"/>
            </a:pPr>
            <a:r>
              <a:rPr lang="en" sz="1100">
                <a:solidFill>
                  <a:srgbClr val="000000"/>
                </a:solidFill>
                <a:latin typeface="Lato"/>
                <a:ea typeface="Lato"/>
                <a:cs typeface="Lato"/>
                <a:sym typeface="Lato"/>
              </a:rPr>
              <a:t>Giovanetti, M., Benvenuto, D., Angeletti, S., &amp; Ciccozzi, M. (2020). The first two cases of 2019‐nCoV in Italy: Where they come from?. </a:t>
            </a:r>
            <a:r>
              <a:rPr i="1" lang="en" sz="1100">
                <a:solidFill>
                  <a:srgbClr val="000000"/>
                </a:solidFill>
                <a:latin typeface="Lato"/>
                <a:ea typeface="Lato"/>
                <a:cs typeface="Lato"/>
                <a:sym typeface="Lato"/>
              </a:rPr>
              <a:t>Journal of medical virology</a:t>
            </a:r>
            <a:r>
              <a:rPr lang="en" sz="1100">
                <a:solidFill>
                  <a:srgbClr val="000000"/>
                </a:solidFill>
                <a:latin typeface="Lato"/>
                <a:ea typeface="Lato"/>
                <a:cs typeface="Lato"/>
                <a:sym typeface="Lato"/>
              </a:rPr>
              <a:t>.</a:t>
            </a:r>
            <a:r>
              <a:rPr lang="en" sz="1100">
                <a:solidFill>
                  <a:srgbClr val="222222"/>
                </a:solidFill>
                <a:latin typeface="Lato"/>
                <a:ea typeface="Lato"/>
                <a:cs typeface="Lato"/>
                <a:sym typeface="Lato"/>
              </a:rPr>
              <a:t> </a:t>
            </a:r>
            <a:r>
              <a:rPr lang="en" sz="1100" u="sng">
                <a:solidFill>
                  <a:srgbClr val="0000FF"/>
                </a:solidFill>
                <a:latin typeface="Lato"/>
                <a:ea typeface="Lato"/>
                <a:cs typeface="Lato"/>
                <a:sym typeface="Lato"/>
                <a:hlinkClick r:id="rId4"/>
              </a:rPr>
              <a:t>https://www.ncbi.nlm.nih.gov/pmc/articles/PMC7166327/</a:t>
            </a:r>
            <a:r>
              <a:rPr lang="en" sz="1100">
                <a:solidFill>
                  <a:srgbClr val="0000FF"/>
                </a:solidFill>
                <a:latin typeface="Lato"/>
                <a:ea typeface="Lato"/>
                <a:cs typeface="Lato"/>
                <a:sym typeface="Lato"/>
              </a:rPr>
              <a:t> </a:t>
            </a:r>
            <a:endParaRPr sz="1100">
              <a:solidFill>
                <a:srgbClr val="0000FF"/>
              </a:solidFill>
              <a:latin typeface="Lato"/>
              <a:ea typeface="Lato"/>
              <a:cs typeface="Lato"/>
              <a:sym typeface="Lato"/>
            </a:endParaRPr>
          </a:p>
          <a:p>
            <a:pPr indent="-298450" lvl="0" marL="457200" rtl="0" algn="l">
              <a:lnSpc>
                <a:spcPct val="100000"/>
              </a:lnSpc>
              <a:spcBef>
                <a:spcPts val="0"/>
              </a:spcBef>
              <a:spcAft>
                <a:spcPts val="0"/>
              </a:spcAft>
              <a:buClr>
                <a:srgbClr val="000000"/>
              </a:buClr>
              <a:buSzPts val="1100"/>
              <a:buFont typeface="Lato"/>
              <a:buChar char="●"/>
            </a:pPr>
            <a:r>
              <a:rPr lang="en" sz="1100">
                <a:solidFill>
                  <a:srgbClr val="000000"/>
                </a:solidFill>
                <a:latin typeface="Lato"/>
                <a:ea typeface="Lato"/>
                <a:cs typeface="Lato"/>
                <a:sym typeface="Lato"/>
              </a:rPr>
              <a:t>GISAID (2020). NextStrain COVID-19 situation report. </a:t>
            </a:r>
            <a:r>
              <a:rPr lang="en" sz="1100" u="sng">
                <a:solidFill>
                  <a:srgbClr val="0000FF"/>
                </a:solidFill>
                <a:latin typeface="Lato"/>
                <a:ea typeface="Lato"/>
                <a:cs typeface="Lato"/>
                <a:sym typeface="Lato"/>
                <a:hlinkClick r:id="rId5"/>
              </a:rPr>
              <a:t>https://nextstrain.org/ncov/global</a:t>
            </a:r>
            <a:r>
              <a:rPr lang="en" sz="1100">
                <a:solidFill>
                  <a:srgbClr val="0000FF"/>
                </a:solidFill>
                <a:latin typeface="Lato"/>
                <a:ea typeface="Lato"/>
                <a:cs typeface="Lato"/>
                <a:sym typeface="Lato"/>
              </a:rPr>
              <a:t> </a:t>
            </a:r>
            <a:r>
              <a:rPr lang="en" sz="1100">
                <a:solidFill>
                  <a:srgbClr val="000000"/>
                </a:solidFill>
                <a:latin typeface="Lato"/>
                <a:ea typeface="Lato"/>
                <a:cs typeface="Lato"/>
                <a:sym typeface="Lato"/>
              </a:rPr>
              <a:t>. Retrieved 05/10/2020</a:t>
            </a:r>
            <a:endParaRPr sz="1100">
              <a:solidFill>
                <a:srgbClr val="000000"/>
              </a:solidFill>
              <a:latin typeface="Lato"/>
              <a:ea typeface="Lato"/>
              <a:cs typeface="Lato"/>
              <a:sym typeface="Lato"/>
            </a:endParaRPr>
          </a:p>
          <a:p>
            <a:pPr indent="-298450" lvl="0" marL="457200" rtl="0" algn="l">
              <a:lnSpc>
                <a:spcPct val="100000"/>
              </a:lnSpc>
              <a:spcBef>
                <a:spcPts val="0"/>
              </a:spcBef>
              <a:spcAft>
                <a:spcPts val="0"/>
              </a:spcAft>
              <a:buClr>
                <a:srgbClr val="000000"/>
              </a:buClr>
              <a:buSzPts val="1100"/>
              <a:buFont typeface="Lato"/>
              <a:buChar char="●"/>
            </a:pPr>
            <a:r>
              <a:rPr lang="en" sz="1100">
                <a:solidFill>
                  <a:srgbClr val="000000"/>
                </a:solidFill>
                <a:latin typeface="Lato"/>
                <a:ea typeface="Lato"/>
                <a:cs typeface="Lato"/>
                <a:sym typeface="Lato"/>
              </a:rPr>
              <a:t>Global Change Data Lab (2020). Coronavirus pandemic (COVID-19) –the data. </a:t>
            </a:r>
            <a:r>
              <a:rPr i="1" lang="en" sz="1100">
                <a:solidFill>
                  <a:srgbClr val="000000"/>
                </a:solidFill>
                <a:latin typeface="Lato"/>
                <a:ea typeface="Lato"/>
                <a:cs typeface="Lato"/>
                <a:sym typeface="Lato"/>
              </a:rPr>
              <a:t>Our World in Data </a:t>
            </a:r>
            <a:r>
              <a:rPr lang="en" sz="1100" u="sng">
                <a:solidFill>
                  <a:srgbClr val="0000FF"/>
                </a:solidFill>
                <a:latin typeface="Lato"/>
                <a:ea typeface="Lato"/>
                <a:cs typeface="Lato"/>
                <a:sym typeface="Lato"/>
                <a:hlinkClick r:id="rId6"/>
              </a:rPr>
              <a:t>https://ourworldindata.org/coronavirus-data</a:t>
            </a:r>
            <a:r>
              <a:rPr lang="en" sz="1100">
                <a:solidFill>
                  <a:srgbClr val="000000"/>
                </a:solidFill>
                <a:latin typeface="Lato"/>
                <a:ea typeface="Lato"/>
                <a:cs typeface="Lato"/>
                <a:sym typeface="Lato"/>
              </a:rPr>
              <a:t> Retrieved 05/10/2020</a:t>
            </a:r>
            <a:endParaRPr sz="1100">
              <a:solidFill>
                <a:srgbClr val="000000"/>
              </a:solidFill>
              <a:latin typeface="Lato"/>
              <a:ea typeface="Lato"/>
              <a:cs typeface="Lato"/>
              <a:sym typeface="Lato"/>
            </a:endParaRPr>
          </a:p>
          <a:p>
            <a:pPr indent="-298450" lvl="0" marL="457200" rtl="0" algn="l">
              <a:lnSpc>
                <a:spcPct val="100000"/>
              </a:lnSpc>
              <a:spcBef>
                <a:spcPts val="0"/>
              </a:spcBef>
              <a:spcAft>
                <a:spcPts val="0"/>
              </a:spcAft>
              <a:buClr>
                <a:srgbClr val="000000"/>
              </a:buClr>
              <a:buSzPts val="1100"/>
              <a:buFont typeface="Lato"/>
              <a:buChar char="●"/>
            </a:pPr>
            <a:r>
              <a:rPr lang="en" sz="1100">
                <a:solidFill>
                  <a:srgbClr val="000000"/>
                </a:solidFill>
                <a:latin typeface="Lato"/>
                <a:ea typeface="Lato"/>
                <a:cs typeface="Lato"/>
                <a:sym typeface="Lato"/>
              </a:rPr>
              <a:t>Kim, J., Li, J., Kim, M., Jang, S., Ryoo, S., In, Y., Yu, B. (2020). DataScience for COVID-19 in south korea. </a:t>
            </a:r>
            <a:r>
              <a:rPr lang="en" sz="1100" u="sng">
                <a:solidFill>
                  <a:srgbClr val="0000FF"/>
                </a:solidFill>
                <a:latin typeface="Lato"/>
                <a:ea typeface="Lato"/>
                <a:cs typeface="Lato"/>
                <a:sym typeface="Lato"/>
                <a:hlinkClick r:id="rId7"/>
              </a:rPr>
              <a:t>https://www.kaggle.com/kimjihoo/coronavirusdataset#PatientInfo.csv</a:t>
            </a:r>
            <a:r>
              <a:rPr lang="en" sz="1100">
                <a:solidFill>
                  <a:srgbClr val="0000FF"/>
                </a:solidFill>
                <a:latin typeface="Lato"/>
                <a:ea typeface="Lato"/>
                <a:cs typeface="Lato"/>
                <a:sym typeface="Lato"/>
              </a:rPr>
              <a:t> </a:t>
            </a:r>
            <a:r>
              <a:rPr lang="en" sz="1100">
                <a:solidFill>
                  <a:srgbClr val="000000"/>
                </a:solidFill>
                <a:latin typeface="Lato"/>
                <a:ea typeface="Lato"/>
                <a:cs typeface="Lato"/>
                <a:sym typeface="Lato"/>
              </a:rPr>
              <a:t>Retrieved 05/10/2020</a:t>
            </a:r>
            <a:endParaRPr sz="1100">
              <a:solidFill>
                <a:srgbClr val="000000"/>
              </a:solidFill>
              <a:latin typeface="Lato"/>
              <a:ea typeface="Lato"/>
              <a:cs typeface="Lato"/>
              <a:sym typeface="Lato"/>
            </a:endParaRPr>
          </a:p>
          <a:p>
            <a:pPr indent="-298450" lvl="0" marL="457200" marR="190500" rtl="0" algn="l">
              <a:lnSpc>
                <a:spcPct val="100000"/>
              </a:lnSpc>
              <a:spcBef>
                <a:spcPts val="0"/>
              </a:spcBef>
              <a:spcAft>
                <a:spcPts val="0"/>
              </a:spcAft>
              <a:buClr>
                <a:srgbClr val="000000"/>
              </a:buClr>
              <a:buSzPts val="1100"/>
              <a:buChar char="●"/>
            </a:pPr>
            <a:r>
              <a:rPr lang="en" sz="1100">
                <a:solidFill>
                  <a:srgbClr val="222222"/>
                </a:solidFill>
                <a:latin typeface="Lato"/>
                <a:ea typeface="Lato"/>
                <a:cs typeface="Lato"/>
                <a:sym typeface="Lato"/>
              </a:rPr>
              <a:t>Li, X., Wang, W., Zhao, X., Zai, J., Zhao, Q., Li, Y., &amp; Chaillon, A. (2020). Transmission dynamics and evolutionary history of 2019‐nCoV. </a:t>
            </a:r>
            <a:r>
              <a:rPr i="1" lang="en" sz="1100">
                <a:solidFill>
                  <a:srgbClr val="222222"/>
                </a:solidFill>
                <a:latin typeface="Lato"/>
                <a:ea typeface="Lato"/>
                <a:cs typeface="Lato"/>
                <a:sym typeface="Lato"/>
              </a:rPr>
              <a:t>Journal of medical virology</a:t>
            </a:r>
            <a:r>
              <a:rPr lang="en" sz="1100">
                <a:solidFill>
                  <a:srgbClr val="222222"/>
                </a:solidFill>
                <a:latin typeface="Lato"/>
                <a:ea typeface="Lato"/>
                <a:cs typeface="Lato"/>
                <a:sym typeface="Lato"/>
              </a:rPr>
              <a:t>. </a:t>
            </a:r>
            <a:r>
              <a:rPr lang="en" sz="1100" u="sng">
                <a:solidFill>
                  <a:srgbClr val="0000FF"/>
                </a:solidFill>
                <a:latin typeface="Lato"/>
                <a:ea typeface="Lato"/>
                <a:cs typeface="Lato"/>
                <a:sym typeface="Lato"/>
                <a:hlinkClick r:id="rId8"/>
              </a:rPr>
              <a:t>https://onlinelibrary.wiley.com/doi/full/10.1002/jmv.25701</a:t>
            </a:r>
            <a:r>
              <a:rPr lang="en" sz="1100">
                <a:latin typeface="Lato"/>
                <a:ea typeface="Lato"/>
                <a:cs typeface="Lato"/>
                <a:sym typeface="Lato"/>
              </a:rPr>
              <a:t> </a:t>
            </a:r>
            <a:endParaRPr sz="1100">
              <a:latin typeface="Lato"/>
              <a:ea typeface="Lato"/>
              <a:cs typeface="Lato"/>
              <a:sym typeface="Lato"/>
            </a:endParaRPr>
          </a:p>
          <a:p>
            <a:pPr indent="-298450" lvl="0" marL="457200" marR="190500" rtl="0" algn="l">
              <a:lnSpc>
                <a:spcPct val="100000"/>
              </a:lnSpc>
              <a:spcBef>
                <a:spcPts val="0"/>
              </a:spcBef>
              <a:spcAft>
                <a:spcPts val="0"/>
              </a:spcAft>
              <a:buClr>
                <a:srgbClr val="000000"/>
              </a:buClr>
              <a:buSzPts val="1100"/>
              <a:buFont typeface="Lato"/>
              <a:buChar char="●"/>
            </a:pPr>
            <a:r>
              <a:rPr lang="en" sz="1100">
                <a:solidFill>
                  <a:srgbClr val="000000"/>
                </a:solidFill>
                <a:highlight>
                  <a:srgbClr val="FFFFFF"/>
                </a:highlight>
                <a:latin typeface="Lato"/>
                <a:ea typeface="Lato"/>
                <a:cs typeface="Lato"/>
                <a:sym typeface="Lato"/>
              </a:rPr>
              <a:t>Li, Y., Liu, B., Cui, J., Wang, Z., Shen, Y., Xu, Y., &amp; Yao, K. (2020). Similarities and evolutionary relationships of COVID-19 and related viruses. </a:t>
            </a:r>
            <a:r>
              <a:rPr i="1" lang="en" sz="1100">
                <a:solidFill>
                  <a:srgbClr val="000000"/>
                </a:solidFill>
                <a:latin typeface="Lato"/>
                <a:ea typeface="Lato"/>
                <a:cs typeface="Lato"/>
                <a:sym typeface="Lato"/>
              </a:rPr>
              <a:t>arXiv preprint arXiv:2003.05580</a:t>
            </a:r>
            <a:r>
              <a:rPr lang="en" sz="1100">
                <a:solidFill>
                  <a:srgbClr val="000000"/>
                </a:solidFill>
                <a:highlight>
                  <a:srgbClr val="FFFFFF"/>
                </a:highlight>
                <a:latin typeface="Lato"/>
                <a:ea typeface="Lato"/>
                <a:cs typeface="Lato"/>
                <a:sym typeface="Lato"/>
              </a:rPr>
              <a:t>.</a:t>
            </a:r>
            <a:r>
              <a:rPr lang="en" sz="1100" u="sng">
                <a:solidFill>
                  <a:srgbClr val="0000FF"/>
                </a:solidFill>
                <a:highlight>
                  <a:srgbClr val="FFFFFF"/>
                </a:highlight>
                <a:latin typeface="Lato"/>
                <a:ea typeface="Lato"/>
                <a:cs typeface="Lato"/>
                <a:sym typeface="Lato"/>
                <a:hlinkClick r:id="rId9"/>
              </a:rPr>
              <a:t>https://arxiv.org/abs/2003.05580</a:t>
            </a:r>
            <a:r>
              <a:rPr lang="en" sz="1100">
                <a:solidFill>
                  <a:srgbClr val="0000FF"/>
                </a:solidFill>
                <a:highlight>
                  <a:srgbClr val="FFFFFF"/>
                </a:highlight>
                <a:latin typeface="Lato"/>
                <a:ea typeface="Lato"/>
                <a:cs typeface="Lato"/>
                <a:sym typeface="Lato"/>
              </a:rPr>
              <a:t> </a:t>
            </a:r>
            <a:endParaRPr sz="1100">
              <a:solidFill>
                <a:srgbClr val="0000FF"/>
              </a:solidFill>
              <a:latin typeface="Lato"/>
              <a:ea typeface="Lato"/>
              <a:cs typeface="Lato"/>
              <a:sym typeface="Lato"/>
            </a:endParaRPr>
          </a:p>
          <a:p>
            <a:pPr indent="-298450" lvl="0" marL="457200" rtl="0" algn="l">
              <a:lnSpc>
                <a:spcPct val="100000"/>
              </a:lnSpc>
              <a:spcBef>
                <a:spcPts val="0"/>
              </a:spcBef>
              <a:spcAft>
                <a:spcPts val="0"/>
              </a:spcAft>
              <a:buClr>
                <a:srgbClr val="000000"/>
              </a:buClr>
              <a:buSzPts val="1100"/>
              <a:buFont typeface="Lato"/>
              <a:buChar char="●"/>
            </a:pPr>
            <a:r>
              <a:rPr lang="en" sz="1100">
                <a:solidFill>
                  <a:srgbClr val="222222"/>
                </a:solidFill>
                <a:highlight>
                  <a:srgbClr val="FFFFFF"/>
                </a:highlight>
                <a:latin typeface="Lato"/>
                <a:ea typeface="Lato"/>
                <a:cs typeface="Lato"/>
                <a:sym typeface="Lato"/>
              </a:rPr>
              <a:t>Wang, C., Liu, Z., Chen, Z., Huang, X., Xu, M., He, T., &amp; Zhang, Z. (2020). The establishment of reference sequence for SARS‐CoV‐2 and variation analysis. </a:t>
            </a:r>
            <a:r>
              <a:rPr i="1" lang="en" sz="1100">
                <a:solidFill>
                  <a:srgbClr val="222222"/>
                </a:solidFill>
                <a:latin typeface="Lato"/>
                <a:ea typeface="Lato"/>
                <a:cs typeface="Lato"/>
                <a:sym typeface="Lato"/>
              </a:rPr>
              <a:t>Journal of medical virology</a:t>
            </a:r>
            <a:r>
              <a:rPr lang="en" sz="1100">
                <a:solidFill>
                  <a:srgbClr val="222222"/>
                </a:solidFill>
                <a:highlight>
                  <a:srgbClr val="FFFFFF"/>
                </a:highlight>
                <a:latin typeface="Lato"/>
                <a:ea typeface="Lato"/>
                <a:cs typeface="Lato"/>
                <a:sym typeface="Lato"/>
              </a:rPr>
              <a:t>, </a:t>
            </a:r>
            <a:r>
              <a:rPr i="1" lang="en" sz="1100">
                <a:solidFill>
                  <a:srgbClr val="222222"/>
                </a:solidFill>
                <a:latin typeface="Lato"/>
                <a:ea typeface="Lato"/>
                <a:cs typeface="Lato"/>
                <a:sym typeface="Lato"/>
              </a:rPr>
              <a:t>92</a:t>
            </a:r>
            <a:r>
              <a:rPr lang="en" sz="1100">
                <a:solidFill>
                  <a:srgbClr val="222222"/>
                </a:solidFill>
                <a:highlight>
                  <a:srgbClr val="FFFFFF"/>
                </a:highlight>
                <a:latin typeface="Lato"/>
                <a:ea typeface="Lato"/>
                <a:cs typeface="Lato"/>
                <a:sym typeface="Lato"/>
              </a:rPr>
              <a:t>(6), 667-674. </a:t>
            </a:r>
            <a:r>
              <a:rPr lang="en" sz="1100" u="sng">
                <a:solidFill>
                  <a:srgbClr val="0000FF"/>
                </a:solidFill>
                <a:highlight>
                  <a:srgbClr val="FFFFFF"/>
                </a:highlight>
                <a:latin typeface="Lato"/>
                <a:ea typeface="Lato"/>
                <a:cs typeface="Lato"/>
                <a:sym typeface="Lato"/>
                <a:hlinkClick r:id="rId10"/>
              </a:rPr>
              <a:t>https://pubmed.ncbi.nlm.nih.gov/32167180/?from_term=the+most+severe+strain+of+covid19&amp;from_pos=3</a:t>
            </a:r>
            <a:r>
              <a:rPr lang="en" sz="1100">
                <a:solidFill>
                  <a:srgbClr val="0000FF"/>
                </a:solidFill>
                <a:highlight>
                  <a:srgbClr val="FFFFFF"/>
                </a:highlight>
                <a:latin typeface="Lato"/>
                <a:ea typeface="Lato"/>
                <a:cs typeface="Lato"/>
                <a:sym typeface="Lato"/>
              </a:rPr>
              <a:t> </a:t>
            </a:r>
            <a:endParaRPr sz="1100">
              <a:solidFill>
                <a:srgbClr val="0000FF"/>
              </a:solidFill>
              <a:latin typeface="Lato"/>
              <a:ea typeface="Lato"/>
              <a:cs typeface="Lato"/>
              <a:sym typeface="Lato"/>
            </a:endParaRPr>
          </a:p>
          <a:p>
            <a:pPr indent="0" lvl="0" marL="342900" rtl="0" algn="l">
              <a:lnSpc>
                <a:spcPct val="115000"/>
              </a:lnSpc>
              <a:spcBef>
                <a:spcPts val="600"/>
              </a:spcBef>
              <a:spcAft>
                <a:spcPts val="0"/>
              </a:spcAft>
              <a:buNone/>
            </a:pPr>
            <a:r>
              <a:t/>
            </a:r>
            <a:endParaRPr sz="1200">
              <a:solidFill>
                <a:srgbClr val="000000"/>
              </a:solidFill>
              <a:latin typeface="Lato"/>
              <a:ea typeface="Lato"/>
              <a:cs typeface="Lato"/>
              <a:sym typeface="Lato"/>
            </a:endParaRPr>
          </a:p>
          <a:p>
            <a:pPr indent="0" lvl="0" marL="342900" rtl="0" algn="l">
              <a:lnSpc>
                <a:spcPct val="115000"/>
              </a:lnSpc>
              <a:spcBef>
                <a:spcPts val="600"/>
              </a:spcBef>
              <a:spcAft>
                <a:spcPts val="0"/>
              </a:spcAft>
              <a:buNone/>
            </a:pPr>
            <a:r>
              <a:rPr lang="en" sz="1200">
                <a:solidFill>
                  <a:srgbClr val="000000"/>
                </a:solidFill>
                <a:latin typeface="Lato"/>
                <a:ea typeface="Lato"/>
                <a:cs typeface="Lato"/>
                <a:sym typeface="Lato"/>
              </a:rPr>
              <a:t>The complete list of references can be found at </a:t>
            </a:r>
            <a:r>
              <a:rPr lang="en" sz="1200" u="sng">
                <a:solidFill>
                  <a:srgbClr val="0000FF"/>
                </a:solidFill>
                <a:latin typeface="Lato"/>
                <a:ea typeface="Lato"/>
                <a:cs typeface="Lato"/>
                <a:sym typeface="Lato"/>
                <a:hlinkClick r:id="rId11"/>
              </a:rPr>
              <a:t>here.</a:t>
            </a:r>
            <a:endParaRPr sz="1200">
              <a:solidFill>
                <a:srgbClr val="0000FF"/>
              </a:solidFill>
              <a:latin typeface="Lato"/>
              <a:ea typeface="Lato"/>
              <a:cs typeface="Lato"/>
              <a:sym typeface="Lato"/>
            </a:endParaRPr>
          </a:p>
          <a:p>
            <a:pPr indent="0" lvl="0" marL="342900" rtl="0" algn="l">
              <a:lnSpc>
                <a:spcPct val="115000"/>
              </a:lnSpc>
              <a:spcBef>
                <a:spcPts val="600"/>
              </a:spcBef>
              <a:spcAft>
                <a:spcPts val="0"/>
              </a:spcAft>
              <a:buNone/>
            </a:pPr>
            <a:r>
              <a:rPr lang="en" sz="1200">
                <a:solidFill>
                  <a:srgbClr val="000000"/>
                </a:solidFill>
                <a:latin typeface="Lato"/>
                <a:ea typeface="Lato"/>
                <a:cs typeface="Lato"/>
                <a:sym typeface="Lato"/>
              </a:rPr>
              <a:t>The preparedness analysis is available in </a:t>
            </a:r>
            <a:r>
              <a:rPr lang="en" sz="1200" u="sng">
                <a:solidFill>
                  <a:schemeClr val="hlink"/>
                </a:solidFill>
                <a:latin typeface="Lato"/>
                <a:ea typeface="Lato"/>
                <a:cs typeface="Lato"/>
                <a:sym typeface="Lato"/>
                <a:hlinkClick action="ppaction://hlinksldjump" r:id="rId12"/>
              </a:rPr>
              <a:t>Appendix B.</a:t>
            </a:r>
            <a:endParaRPr sz="1200">
              <a:solidFill>
                <a:srgbClr val="000000"/>
              </a:solidFill>
              <a:latin typeface="Lato"/>
              <a:ea typeface="Lato"/>
              <a:cs typeface="Lato"/>
              <a:sym typeface="Lato"/>
            </a:endParaRPr>
          </a:p>
        </p:txBody>
      </p:sp>
      <p:sp>
        <p:nvSpPr>
          <p:cNvPr id="292" name="Google Shape;292;p3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7"/>
          <p:cNvSpPr txBox="1"/>
          <p:nvPr>
            <p:ph type="title"/>
          </p:nvPr>
        </p:nvSpPr>
        <p:spPr>
          <a:xfrm>
            <a:off x="615750" y="2030400"/>
            <a:ext cx="7912500" cy="108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3100">
                <a:solidFill>
                  <a:srgbClr val="000000"/>
                </a:solidFill>
                <a:latin typeface="Lato"/>
                <a:ea typeface="Lato"/>
                <a:cs typeface="Lato"/>
                <a:sym typeface="Lato"/>
              </a:rPr>
              <a:t>APPENDIX</a:t>
            </a:r>
            <a:endParaRPr b="1" sz="3100">
              <a:solidFill>
                <a:srgbClr val="000000"/>
              </a:solidFill>
              <a:latin typeface="Lato"/>
              <a:ea typeface="Lato"/>
              <a:cs typeface="Lato"/>
              <a:sym typeface="Lato"/>
            </a:endParaRPr>
          </a:p>
        </p:txBody>
      </p:sp>
      <p:sp>
        <p:nvSpPr>
          <p:cNvPr id="298" name="Google Shape;298;p3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pic>
        <p:nvPicPr>
          <p:cNvPr id="303" name="Google Shape;303;p38"/>
          <p:cNvPicPr preferRelativeResize="0"/>
          <p:nvPr/>
        </p:nvPicPr>
        <p:blipFill>
          <a:blip r:embed="rId3">
            <a:alphaModFix/>
          </a:blip>
          <a:stretch>
            <a:fillRect/>
          </a:stretch>
        </p:blipFill>
        <p:spPr>
          <a:xfrm>
            <a:off x="4832675" y="137475"/>
            <a:ext cx="4017877" cy="2048276"/>
          </a:xfrm>
          <a:prstGeom prst="rect">
            <a:avLst/>
          </a:prstGeom>
          <a:noFill/>
          <a:ln>
            <a:noFill/>
          </a:ln>
        </p:spPr>
      </p:pic>
      <p:sp>
        <p:nvSpPr>
          <p:cNvPr id="304" name="Google Shape;304;p38"/>
          <p:cNvSpPr txBox="1"/>
          <p:nvPr/>
        </p:nvSpPr>
        <p:spPr>
          <a:xfrm>
            <a:off x="210550" y="1203150"/>
            <a:ext cx="4299900" cy="37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Lato"/>
                <a:ea typeface="Lato"/>
                <a:cs typeface="Lato"/>
                <a:sym typeface="Lato"/>
              </a:rPr>
              <a:t>Measuring Preparedness</a:t>
            </a:r>
            <a:endParaRPr b="1" sz="1800">
              <a:latin typeface="Lato"/>
              <a:ea typeface="Lato"/>
              <a:cs typeface="Lato"/>
              <a:sym typeface="Lato"/>
            </a:endParaRPr>
          </a:p>
          <a:p>
            <a:pPr indent="0" lvl="0" marL="457200" rtl="0" algn="l">
              <a:spcBef>
                <a:spcPts val="0"/>
              </a:spcBef>
              <a:spcAft>
                <a:spcPts val="0"/>
              </a:spcAft>
              <a:buNone/>
            </a:pPr>
            <a:r>
              <a:t/>
            </a:r>
            <a:endParaRPr>
              <a:solidFill>
                <a:srgbClr val="1A1A1A"/>
              </a:solidFill>
            </a:endParaRPr>
          </a:p>
          <a:p>
            <a:pPr indent="-311150" lvl="0" marL="457200" rtl="0" algn="l">
              <a:lnSpc>
                <a:spcPct val="115000"/>
              </a:lnSpc>
              <a:spcBef>
                <a:spcPts val="0"/>
              </a:spcBef>
              <a:spcAft>
                <a:spcPts val="0"/>
              </a:spcAft>
              <a:buClr>
                <a:srgbClr val="1A1A1A"/>
              </a:buClr>
              <a:buSzPts val="1300"/>
              <a:buFont typeface="Lato"/>
              <a:buChar char="●"/>
            </a:pPr>
            <a:r>
              <a:rPr lang="en" sz="1300">
                <a:solidFill>
                  <a:srgbClr val="1A1A1A"/>
                </a:solidFill>
                <a:latin typeface="Lato"/>
                <a:ea typeface="Lato"/>
                <a:cs typeface="Lato"/>
                <a:sym typeface="Lato"/>
              </a:rPr>
              <a:t>Degree of preparedness calculated measuring:</a:t>
            </a:r>
            <a:endParaRPr sz="1300">
              <a:solidFill>
                <a:srgbClr val="1A1A1A"/>
              </a:solidFill>
              <a:latin typeface="Lato"/>
              <a:ea typeface="Lato"/>
              <a:cs typeface="Lato"/>
              <a:sym typeface="Lato"/>
            </a:endParaRPr>
          </a:p>
          <a:p>
            <a:pPr indent="0" lvl="0" marL="457200" rtl="0" algn="l">
              <a:lnSpc>
                <a:spcPct val="115000"/>
              </a:lnSpc>
              <a:spcBef>
                <a:spcPts val="0"/>
              </a:spcBef>
              <a:spcAft>
                <a:spcPts val="0"/>
              </a:spcAft>
              <a:buNone/>
            </a:pPr>
            <a:r>
              <a:t/>
            </a:r>
            <a:endParaRPr sz="1300">
              <a:solidFill>
                <a:srgbClr val="1A1A1A"/>
              </a:solidFill>
              <a:latin typeface="Lato"/>
              <a:ea typeface="Lato"/>
              <a:cs typeface="Lato"/>
              <a:sym typeface="Lato"/>
            </a:endParaRPr>
          </a:p>
          <a:p>
            <a:pPr indent="-311150" lvl="0" marL="914400" rtl="0" algn="l">
              <a:lnSpc>
                <a:spcPct val="115000"/>
              </a:lnSpc>
              <a:spcBef>
                <a:spcPts val="0"/>
              </a:spcBef>
              <a:spcAft>
                <a:spcPts val="0"/>
              </a:spcAft>
              <a:buClr>
                <a:srgbClr val="1A1A1A"/>
              </a:buClr>
              <a:buSzPts val="1300"/>
              <a:buFont typeface="Lato"/>
              <a:buChar char="➢"/>
            </a:pPr>
            <a:r>
              <a:rPr lang="en" sz="1300">
                <a:solidFill>
                  <a:srgbClr val="1A1A1A"/>
                </a:solidFill>
                <a:latin typeface="Lato"/>
                <a:ea typeface="Lato"/>
                <a:cs typeface="Lato"/>
                <a:sym typeface="Lato"/>
              </a:rPr>
              <a:t>Total No. of tests done/Total No. of confirmed cases</a:t>
            </a:r>
            <a:endParaRPr sz="1300">
              <a:solidFill>
                <a:srgbClr val="1A1A1A"/>
              </a:solidFill>
              <a:latin typeface="Lato"/>
              <a:ea typeface="Lato"/>
              <a:cs typeface="Lato"/>
              <a:sym typeface="Lato"/>
            </a:endParaRPr>
          </a:p>
          <a:p>
            <a:pPr indent="-311150" lvl="0" marL="914400" rtl="0" algn="l">
              <a:lnSpc>
                <a:spcPct val="115000"/>
              </a:lnSpc>
              <a:spcBef>
                <a:spcPts val="0"/>
              </a:spcBef>
              <a:spcAft>
                <a:spcPts val="0"/>
              </a:spcAft>
              <a:buClr>
                <a:srgbClr val="1A1A1A"/>
              </a:buClr>
              <a:buSzPts val="1300"/>
              <a:buFont typeface="Lato"/>
              <a:buChar char="➢"/>
            </a:pPr>
            <a:r>
              <a:rPr lang="en" sz="1300">
                <a:solidFill>
                  <a:srgbClr val="1A1A1A"/>
                </a:solidFill>
                <a:latin typeface="Lato"/>
                <a:ea typeface="Lato"/>
                <a:cs typeface="Lato"/>
                <a:sym typeface="Lato"/>
              </a:rPr>
              <a:t>No. of physicians per 100,000 ppl</a:t>
            </a:r>
            <a:endParaRPr sz="1300">
              <a:solidFill>
                <a:srgbClr val="1A1A1A"/>
              </a:solidFill>
              <a:latin typeface="Lato"/>
              <a:ea typeface="Lato"/>
              <a:cs typeface="Lato"/>
              <a:sym typeface="Lato"/>
            </a:endParaRPr>
          </a:p>
          <a:p>
            <a:pPr indent="-311150" lvl="0" marL="914400" rtl="0" algn="l">
              <a:lnSpc>
                <a:spcPct val="115000"/>
              </a:lnSpc>
              <a:spcBef>
                <a:spcPts val="0"/>
              </a:spcBef>
              <a:spcAft>
                <a:spcPts val="0"/>
              </a:spcAft>
              <a:buClr>
                <a:srgbClr val="1A1A1A"/>
              </a:buClr>
              <a:buSzPts val="1300"/>
              <a:buFont typeface="Lato"/>
              <a:buChar char="➢"/>
            </a:pPr>
            <a:r>
              <a:rPr lang="en" sz="1300">
                <a:solidFill>
                  <a:srgbClr val="1A1A1A"/>
                </a:solidFill>
                <a:latin typeface="Lato"/>
                <a:ea typeface="Lato"/>
                <a:cs typeface="Lato"/>
                <a:sym typeface="Lato"/>
              </a:rPr>
              <a:t>No. of hospital beds per 100,000 ppl in 2020</a:t>
            </a:r>
            <a:endParaRPr sz="1300">
              <a:solidFill>
                <a:srgbClr val="1A1A1A"/>
              </a:solidFill>
              <a:latin typeface="Lato"/>
              <a:ea typeface="Lato"/>
              <a:cs typeface="Lato"/>
              <a:sym typeface="Lato"/>
            </a:endParaRPr>
          </a:p>
          <a:p>
            <a:pPr indent="-311150" lvl="0" marL="914400" rtl="0" algn="l">
              <a:lnSpc>
                <a:spcPct val="115000"/>
              </a:lnSpc>
              <a:spcBef>
                <a:spcPts val="0"/>
              </a:spcBef>
              <a:spcAft>
                <a:spcPts val="0"/>
              </a:spcAft>
              <a:buClr>
                <a:srgbClr val="1A1A1A"/>
              </a:buClr>
              <a:buSzPts val="1300"/>
              <a:buFont typeface="Lato"/>
              <a:buChar char="➢"/>
            </a:pPr>
            <a:r>
              <a:rPr lang="en" sz="1300">
                <a:solidFill>
                  <a:srgbClr val="1A1A1A"/>
                </a:solidFill>
                <a:latin typeface="Lato"/>
                <a:ea typeface="Lato"/>
                <a:cs typeface="Lato"/>
                <a:sym typeface="Lato"/>
              </a:rPr>
              <a:t>Average hospital beds over the past 2 decades (gives a close estimate of the established healthcare facilities per  country).</a:t>
            </a:r>
            <a:endParaRPr sz="1300">
              <a:solidFill>
                <a:srgbClr val="1A1A1A"/>
              </a:solidFill>
              <a:latin typeface="Lato"/>
              <a:ea typeface="Lato"/>
              <a:cs typeface="Lato"/>
              <a:sym typeface="Lato"/>
            </a:endParaRPr>
          </a:p>
          <a:p>
            <a:pPr indent="0" lvl="0" marL="1828800" rtl="0" algn="l">
              <a:lnSpc>
                <a:spcPct val="115000"/>
              </a:lnSpc>
              <a:spcBef>
                <a:spcPts val="0"/>
              </a:spcBef>
              <a:spcAft>
                <a:spcPts val="0"/>
              </a:spcAft>
              <a:buNone/>
            </a:pPr>
            <a:r>
              <a:t/>
            </a:r>
            <a:endParaRPr sz="1300">
              <a:solidFill>
                <a:srgbClr val="1A1A1A"/>
              </a:solidFill>
              <a:latin typeface="Lato"/>
              <a:ea typeface="Lato"/>
              <a:cs typeface="Lato"/>
              <a:sym typeface="Lato"/>
            </a:endParaRPr>
          </a:p>
          <a:p>
            <a:pPr indent="-311150" lvl="0" marL="457200" rtl="0" algn="l">
              <a:lnSpc>
                <a:spcPct val="115000"/>
              </a:lnSpc>
              <a:spcBef>
                <a:spcPts val="0"/>
              </a:spcBef>
              <a:spcAft>
                <a:spcPts val="0"/>
              </a:spcAft>
              <a:buClr>
                <a:srgbClr val="1A1A1A"/>
              </a:buClr>
              <a:buSzPts val="1300"/>
              <a:buFont typeface="Lato"/>
              <a:buChar char="●"/>
            </a:pPr>
            <a:r>
              <a:rPr lang="en" sz="1300">
                <a:solidFill>
                  <a:srgbClr val="1A1A1A"/>
                </a:solidFill>
                <a:latin typeface="Lato"/>
                <a:ea typeface="Lato"/>
                <a:cs typeface="Lato"/>
                <a:sym typeface="Lato"/>
              </a:rPr>
              <a:t>A </a:t>
            </a:r>
            <a:r>
              <a:rPr b="1" lang="en" sz="1300">
                <a:solidFill>
                  <a:srgbClr val="1A1A1A"/>
                </a:solidFill>
                <a:latin typeface="Lato"/>
                <a:ea typeface="Lato"/>
                <a:cs typeface="Lato"/>
                <a:sym typeface="Lato"/>
              </a:rPr>
              <a:t>weighted average</a:t>
            </a:r>
            <a:r>
              <a:rPr lang="en" sz="1300">
                <a:solidFill>
                  <a:srgbClr val="1A1A1A"/>
                </a:solidFill>
                <a:latin typeface="Lato"/>
                <a:ea typeface="Lato"/>
                <a:cs typeface="Lato"/>
                <a:sym typeface="Lato"/>
              </a:rPr>
              <a:t> of these 4 factors, and multiplication with a constant was taken to give the final value of preparedness.</a:t>
            </a:r>
            <a:endParaRPr sz="1300">
              <a:solidFill>
                <a:srgbClr val="1A1A1A"/>
              </a:solidFill>
              <a:latin typeface="Lato"/>
              <a:ea typeface="Lato"/>
              <a:cs typeface="Lato"/>
              <a:sym typeface="Lato"/>
            </a:endParaRPr>
          </a:p>
        </p:txBody>
      </p:sp>
      <p:graphicFrame>
        <p:nvGraphicFramePr>
          <p:cNvPr id="305" name="Google Shape;305;p38"/>
          <p:cNvGraphicFramePr/>
          <p:nvPr/>
        </p:nvGraphicFramePr>
        <p:xfrm>
          <a:off x="4687300" y="2376250"/>
          <a:ext cx="3000000" cy="3000000"/>
        </p:xfrm>
        <a:graphic>
          <a:graphicData uri="http://schemas.openxmlformats.org/drawingml/2006/table">
            <a:tbl>
              <a:tblPr>
                <a:noFill/>
                <a:tableStyleId>{B9EAE872-96F4-4345-8EB4-57056A684C09}</a:tableStyleId>
              </a:tblPr>
              <a:tblGrid>
                <a:gridCol w="2081625"/>
                <a:gridCol w="2081625"/>
              </a:tblGrid>
              <a:tr h="402425">
                <a:tc>
                  <a:txBody>
                    <a:bodyPr/>
                    <a:lstStyle/>
                    <a:p>
                      <a:pPr indent="0" lvl="0" marL="0" rtl="0" algn="l">
                        <a:spcBef>
                          <a:spcPts val="0"/>
                        </a:spcBef>
                        <a:spcAft>
                          <a:spcPts val="0"/>
                        </a:spcAft>
                        <a:buNone/>
                      </a:pPr>
                      <a:r>
                        <a:rPr b="1" lang="en"/>
                        <a:t>Factor</a:t>
                      </a:r>
                      <a:endParaRPr b="1"/>
                    </a:p>
                  </a:txBody>
                  <a:tcPr marT="91425" marB="91425" marR="91425" marL="91425"/>
                </a:tc>
                <a:tc>
                  <a:txBody>
                    <a:bodyPr/>
                    <a:lstStyle/>
                    <a:p>
                      <a:pPr indent="0" lvl="0" marL="0" rtl="0" algn="l">
                        <a:spcBef>
                          <a:spcPts val="0"/>
                        </a:spcBef>
                        <a:spcAft>
                          <a:spcPts val="0"/>
                        </a:spcAft>
                        <a:buNone/>
                      </a:pPr>
                      <a:r>
                        <a:rPr b="1" lang="en"/>
                        <a:t>Weight</a:t>
                      </a:r>
                      <a:endParaRPr b="1"/>
                    </a:p>
                  </a:txBody>
                  <a:tcPr marT="91425" marB="91425" marR="91425" marL="91425"/>
                </a:tc>
              </a:tr>
              <a:tr h="521725">
                <a:tc>
                  <a:txBody>
                    <a:bodyPr/>
                    <a:lstStyle/>
                    <a:p>
                      <a:pPr indent="0" lvl="0" marL="0" rtl="0" algn="l">
                        <a:spcBef>
                          <a:spcPts val="0"/>
                        </a:spcBef>
                        <a:spcAft>
                          <a:spcPts val="0"/>
                        </a:spcAft>
                        <a:buNone/>
                      </a:pPr>
                      <a:r>
                        <a:rPr lang="en"/>
                        <a:t>Tests/Confirmed Cases*10000</a:t>
                      </a:r>
                      <a:r>
                        <a:rPr baseline="30000" lang="en"/>
                        <a:t>[1]</a:t>
                      </a:r>
                      <a:endParaRPr baseline="30000"/>
                    </a:p>
                  </a:txBody>
                  <a:tcPr marT="91425" marB="91425" marR="91425" marL="91425"/>
                </a:tc>
                <a:tc>
                  <a:txBody>
                    <a:bodyPr/>
                    <a:lstStyle/>
                    <a:p>
                      <a:pPr indent="0" lvl="0" marL="0" rtl="0" algn="l">
                        <a:spcBef>
                          <a:spcPts val="0"/>
                        </a:spcBef>
                        <a:spcAft>
                          <a:spcPts val="0"/>
                        </a:spcAft>
                        <a:buNone/>
                      </a:pPr>
                      <a:r>
                        <a:rPr lang="en"/>
                        <a:t>50%</a:t>
                      </a:r>
                      <a:endParaRPr/>
                    </a:p>
                  </a:txBody>
                  <a:tcPr marT="91425" marB="91425" marR="91425" marL="91425"/>
                </a:tc>
              </a:tr>
              <a:tr h="396200">
                <a:tc>
                  <a:txBody>
                    <a:bodyPr/>
                    <a:lstStyle/>
                    <a:p>
                      <a:pPr indent="0" lvl="0" marL="0" rtl="0" algn="l">
                        <a:spcBef>
                          <a:spcPts val="0"/>
                        </a:spcBef>
                        <a:spcAft>
                          <a:spcPts val="0"/>
                        </a:spcAft>
                        <a:buNone/>
                      </a:pPr>
                      <a:r>
                        <a:rPr lang="en"/>
                        <a:t>Physicians/100,000</a:t>
                      </a:r>
                      <a:endParaRPr/>
                    </a:p>
                  </a:txBody>
                  <a:tcPr marT="91425" marB="91425" marR="91425" marL="91425"/>
                </a:tc>
                <a:tc>
                  <a:txBody>
                    <a:bodyPr/>
                    <a:lstStyle/>
                    <a:p>
                      <a:pPr indent="0" lvl="0" marL="0" rtl="0" algn="l">
                        <a:spcBef>
                          <a:spcPts val="0"/>
                        </a:spcBef>
                        <a:spcAft>
                          <a:spcPts val="0"/>
                        </a:spcAft>
                        <a:buNone/>
                      </a:pPr>
                      <a:r>
                        <a:rPr lang="en"/>
                        <a:t>16.67%</a:t>
                      </a:r>
                      <a:endParaRPr/>
                    </a:p>
                  </a:txBody>
                  <a:tcPr marT="91425" marB="91425" marR="91425" marL="91425"/>
                </a:tc>
              </a:tr>
              <a:tr h="396200">
                <a:tc>
                  <a:txBody>
                    <a:bodyPr/>
                    <a:lstStyle/>
                    <a:p>
                      <a:pPr indent="0" lvl="0" marL="0" rtl="0" algn="l">
                        <a:spcBef>
                          <a:spcPts val="0"/>
                        </a:spcBef>
                        <a:spcAft>
                          <a:spcPts val="0"/>
                        </a:spcAft>
                        <a:buNone/>
                      </a:pPr>
                      <a:r>
                        <a:rPr lang="en"/>
                        <a:t>Beds/100,000</a:t>
                      </a:r>
                      <a:endParaRPr/>
                    </a:p>
                  </a:txBody>
                  <a:tcPr marT="91425" marB="91425" marR="91425" marL="91425"/>
                </a:tc>
                <a:tc>
                  <a:txBody>
                    <a:bodyPr/>
                    <a:lstStyle/>
                    <a:p>
                      <a:pPr indent="0" lvl="0" marL="0" rtl="0" algn="l">
                        <a:spcBef>
                          <a:spcPts val="0"/>
                        </a:spcBef>
                        <a:spcAft>
                          <a:spcPts val="0"/>
                        </a:spcAft>
                        <a:buNone/>
                      </a:pPr>
                      <a:r>
                        <a:rPr lang="en"/>
                        <a:t>16.67%</a:t>
                      </a:r>
                      <a:endParaRPr/>
                    </a:p>
                  </a:txBody>
                  <a:tcPr marT="91425" marB="91425" marR="91425" marL="91425"/>
                </a:tc>
              </a:tr>
              <a:tr h="18800">
                <a:tc>
                  <a:txBody>
                    <a:bodyPr/>
                    <a:lstStyle/>
                    <a:p>
                      <a:pPr indent="0" lvl="0" marL="0" rtl="0" algn="l">
                        <a:spcBef>
                          <a:spcPts val="0"/>
                        </a:spcBef>
                        <a:spcAft>
                          <a:spcPts val="0"/>
                        </a:spcAft>
                        <a:buNone/>
                      </a:pPr>
                      <a:r>
                        <a:rPr lang="en"/>
                        <a:t>Historical bed data</a:t>
                      </a:r>
                      <a:endParaRPr/>
                    </a:p>
                  </a:txBody>
                  <a:tcPr marT="91425" marB="91425" marR="91425" marL="91425"/>
                </a:tc>
                <a:tc>
                  <a:txBody>
                    <a:bodyPr/>
                    <a:lstStyle/>
                    <a:p>
                      <a:pPr indent="0" lvl="0" marL="0" rtl="0" algn="l">
                        <a:spcBef>
                          <a:spcPts val="0"/>
                        </a:spcBef>
                        <a:spcAft>
                          <a:spcPts val="0"/>
                        </a:spcAft>
                        <a:buNone/>
                      </a:pPr>
                      <a:r>
                        <a:rPr lang="en"/>
                        <a:t>16.67%</a:t>
                      </a:r>
                      <a:endParaRPr/>
                    </a:p>
                  </a:txBody>
                  <a:tcPr marT="91425" marB="91425" marR="91425" marL="91425"/>
                </a:tc>
              </a:tr>
            </a:tbl>
          </a:graphicData>
        </a:graphic>
      </p:graphicFrame>
      <p:sp>
        <p:nvSpPr>
          <p:cNvPr id="306" name="Google Shape;306;p38"/>
          <p:cNvSpPr txBox="1"/>
          <p:nvPr/>
        </p:nvSpPr>
        <p:spPr>
          <a:xfrm>
            <a:off x="4561975" y="4732425"/>
            <a:ext cx="3920400" cy="3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sz="1500"/>
              <a:t>[1]: This constant was chosen to scale the ratio column, for coherence</a:t>
            </a:r>
            <a:endParaRPr baseline="30000" sz="1500"/>
          </a:p>
        </p:txBody>
      </p:sp>
      <p:sp>
        <p:nvSpPr>
          <p:cNvPr id="307" name="Google Shape;307;p38"/>
          <p:cNvSpPr txBox="1"/>
          <p:nvPr>
            <p:ph type="title"/>
          </p:nvPr>
        </p:nvSpPr>
        <p:spPr>
          <a:xfrm>
            <a:off x="319200" y="202125"/>
            <a:ext cx="6401100" cy="42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500">
                <a:solidFill>
                  <a:srgbClr val="000000"/>
                </a:solidFill>
                <a:latin typeface="Lato"/>
                <a:ea typeface="Lato"/>
                <a:cs typeface="Lato"/>
                <a:sym typeface="Lato"/>
              </a:rPr>
              <a:t>Appendix A: Extra Work</a:t>
            </a:r>
            <a:endParaRPr b="1" sz="2500">
              <a:solidFill>
                <a:srgbClr val="000000"/>
              </a:solidFill>
              <a:latin typeface="Lato"/>
              <a:ea typeface="Lato"/>
              <a:cs typeface="Lato"/>
              <a:sym typeface="Lato"/>
            </a:endParaRPr>
          </a:p>
        </p:txBody>
      </p:sp>
      <p:sp>
        <p:nvSpPr>
          <p:cNvPr id="308" name="Google Shape;308;p3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9"/>
          <p:cNvSpPr txBox="1"/>
          <p:nvPr>
            <p:ph type="title"/>
          </p:nvPr>
        </p:nvSpPr>
        <p:spPr>
          <a:xfrm>
            <a:off x="457200" y="151975"/>
            <a:ext cx="7912500" cy="1082700"/>
          </a:xfrm>
          <a:prstGeom prst="rect">
            <a:avLst/>
          </a:prstGeom>
        </p:spPr>
        <p:txBody>
          <a:bodyPr anchorCtr="0" anchor="t" bIns="0" lIns="0" spcFirstLastPara="1" rIns="0" wrap="square" tIns="0">
            <a:noAutofit/>
          </a:bodyPr>
          <a:lstStyle/>
          <a:p>
            <a:pPr indent="0" lvl="0" marL="0" rtl="0" algn="l">
              <a:lnSpc>
                <a:spcPct val="100000"/>
              </a:lnSpc>
              <a:spcBef>
                <a:spcPts val="600"/>
              </a:spcBef>
              <a:spcAft>
                <a:spcPts val="0"/>
              </a:spcAft>
              <a:buNone/>
            </a:pPr>
            <a:r>
              <a:rPr b="1" lang="en" sz="3000">
                <a:solidFill>
                  <a:srgbClr val="000000"/>
                </a:solidFill>
                <a:latin typeface="Lato"/>
                <a:ea typeface="Lato"/>
                <a:cs typeface="Lato"/>
                <a:sym typeface="Lato"/>
              </a:rPr>
              <a:t>Severity Analysis</a:t>
            </a:r>
            <a:endParaRPr b="1" sz="3000">
              <a:solidFill>
                <a:srgbClr val="000000"/>
              </a:solidFill>
              <a:latin typeface="Lato"/>
              <a:ea typeface="Lato"/>
              <a:cs typeface="Lato"/>
              <a:sym typeface="Lato"/>
            </a:endParaRPr>
          </a:p>
        </p:txBody>
      </p:sp>
      <p:sp>
        <p:nvSpPr>
          <p:cNvPr id="314" name="Google Shape;314;p39"/>
          <p:cNvSpPr txBox="1"/>
          <p:nvPr>
            <p:ph idx="1" type="body"/>
          </p:nvPr>
        </p:nvSpPr>
        <p:spPr>
          <a:xfrm>
            <a:off x="329950" y="694050"/>
            <a:ext cx="4568100" cy="1877700"/>
          </a:xfrm>
          <a:prstGeom prst="rect">
            <a:avLst/>
          </a:prstGeom>
        </p:spPr>
        <p:txBody>
          <a:bodyPr anchorCtr="0" anchor="t" bIns="0" lIns="0" spcFirstLastPara="1" rIns="0" wrap="square" tIns="0">
            <a:noAutofit/>
          </a:bodyPr>
          <a:lstStyle/>
          <a:p>
            <a:pPr indent="0" lvl="0" marL="0" rtl="0" algn="l">
              <a:lnSpc>
                <a:spcPct val="100000"/>
              </a:lnSpc>
              <a:spcBef>
                <a:spcPts val="600"/>
              </a:spcBef>
              <a:spcAft>
                <a:spcPts val="0"/>
              </a:spcAft>
              <a:buNone/>
            </a:pPr>
            <a:r>
              <a:t/>
            </a:r>
            <a:endParaRPr b="1" sz="1800" u="sng">
              <a:solidFill>
                <a:srgbClr val="000000"/>
              </a:solidFill>
              <a:latin typeface="Lato"/>
              <a:ea typeface="Lato"/>
              <a:cs typeface="Lato"/>
              <a:sym typeface="Lato"/>
            </a:endParaRPr>
          </a:p>
          <a:p>
            <a:pPr indent="0" lvl="0" marL="0" rtl="0" algn="l">
              <a:lnSpc>
                <a:spcPct val="100000"/>
              </a:lnSpc>
              <a:spcBef>
                <a:spcPts val="600"/>
              </a:spcBef>
              <a:spcAft>
                <a:spcPts val="0"/>
              </a:spcAft>
              <a:buNone/>
            </a:pPr>
            <a:r>
              <a:t/>
            </a:r>
            <a:endParaRPr sz="1300">
              <a:solidFill>
                <a:srgbClr val="000000"/>
              </a:solidFill>
              <a:latin typeface="Lato"/>
              <a:ea typeface="Lato"/>
              <a:cs typeface="Lato"/>
              <a:sym typeface="Lato"/>
            </a:endParaRPr>
          </a:p>
        </p:txBody>
      </p:sp>
      <p:sp>
        <p:nvSpPr>
          <p:cNvPr id="315" name="Google Shape;315;p39"/>
          <p:cNvSpPr/>
          <p:nvPr/>
        </p:nvSpPr>
        <p:spPr>
          <a:xfrm>
            <a:off x="457200" y="1234800"/>
            <a:ext cx="5833200" cy="2673900"/>
          </a:xfrm>
          <a:prstGeom prst="wedgeRoundRectCallout">
            <a:avLst>
              <a:gd fmla="val -21226" name="adj1"/>
              <a:gd fmla="val 500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34950" lvl="0" marL="342900" rtl="0" algn="l">
              <a:lnSpc>
                <a:spcPct val="150000"/>
              </a:lnSpc>
              <a:spcBef>
                <a:spcPts val="600"/>
              </a:spcBef>
              <a:spcAft>
                <a:spcPts val="0"/>
              </a:spcAft>
              <a:buClr>
                <a:srgbClr val="000000"/>
              </a:buClr>
              <a:buSzPts val="1300"/>
              <a:buFont typeface="Lato"/>
              <a:buChar char="●"/>
            </a:pPr>
            <a:r>
              <a:rPr lang="en" sz="1300">
                <a:latin typeface="Lato"/>
                <a:ea typeface="Lato"/>
                <a:cs typeface="Lato"/>
                <a:sym typeface="Lato"/>
              </a:rPr>
              <a:t>In the future, once sufficient data on antibody testing is procured, the CFR can be modified to the following formula:</a:t>
            </a:r>
            <a:endParaRPr sz="1300">
              <a:latin typeface="Lato"/>
              <a:ea typeface="Lato"/>
              <a:cs typeface="Lato"/>
              <a:sym typeface="Lato"/>
            </a:endParaRPr>
          </a:p>
          <a:p>
            <a:pPr indent="0" lvl="0" marL="342900" rtl="0" algn="l">
              <a:spcBef>
                <a:spcPts val="600"/>
              </a:spcBef>
              <a:spcAft>
                <a:spcPts val="0"/>
              </a:spcAft>
              <a:buNone/>
            </a:pPr>
            <a:r>
              <a:t/>
            </a:r>
            <a:endParaRPr sz="1300">
              <a:latin typeface="Lato"/>
              <a:ea typeface="Lato"/>
              <a:cs typeface="Lato"/>
              <a:sym typeface="Lato"/>
            </a:endParaRPr>
          </a:p>
          <a:p>
            <a:pPr indent="0" lvl="0" marL="0" rtl="0" algn="l">
              <a:spcBef>
                <a:spcPts val="600"/>
              </a:spcBef>
              <a:spcAft>
                <a:spcPts val="0"/>
              </a:spcAft>
              <a:buNone/>
            </a:pPr>
            <a:r>
              <a:t/>
            </a:r>
            <a:endParaRPr sz="1300">
              <a:latin typeface="Lato"/>
              <a:ea typeface="Lato"/>
              <a:cs typeface="Lato"/>
              <a:sym typeface="Lato"/>
            </a:endParaRPr>
          </a:p>
          <a:p>
            <a:pPr indent="-234950" lvl="0" marL="342900" rtl="0" algn="l">
              <a:lnSpc>
                <a:spcPct val="150000"/>
              </a:lnSpc>
              <a:spcBef>
                <a:spcPts val="600"/>
              </a:spcBef>
              <a:spcAft>
                <a:spcPts val="0"/>
              </a:spcAft>
              <a:buClr>
                <a:srgbClr val="000000"/>
              </a:buClr>
              <a:buSzPts val="1300"/>
              <a:buFont typeface="Lato"/>
              <a:buChar char="●"/>
            </a:pPr>
            <a:r>
              <a:rPr b="1" lang="en" sz="1300">
                <a:latin typeface="Lato"/>
                <a:ea typeface="Lato"/>
                <a:cs typeface="Lato"/>
                <a:sym typeface="Lato"/>
              </a:rPr>
              <a:t>Discovery Rate</a:t>
            </a:r>
            <a:r>
              <a:rPr lang="en" sz="1300">
                <a:latin typeface="Lato"/>
                <a:ea typeface="Lato"/>
                <a:cs typeface="Lato"/>
                <a:sym typeface="Lato"/>
              </a:rPr>
              <a:t> can also be included in the analysis, if additional data is assimilated</a:t>
            </a:r>
            <a:endParaRPr sz="1300">
              <a:latin typeface="Lato"/>
              <a:ea typeface="Lato"/>
              <a:cs typeface="Lato"/>
              <a:sym typeface="Lato"/>
            </a:endParaRPr>
          </a:p>
        </p:txBody>
      </p:sp>
      <p:pic>
        <p:nvPicPr>
          <p:cNvPr id="316" name="Google Shape;316;p39"/>
          <p:cNvPicPr preferRelativeResize="0"/>
          <p:nvPr/>
        </p:nvPicPr>
        <p:blipFill rotWithShape="1">
          <a:blip r:embed="rId3">
            <a:alphaModFix/>
          </a:blip>
          <a:srcRect b="30357" l="6197" r="7965" t="0"/>
          <a:stretch/>
        </p:blipFill>
        <p:spPr>
          <a:xfrm>
            <a:off x="954350" y="2409075"/>
            <a:ext cx="3617650" cy="448700"/>
          </a:xfrm>
          <a:prstGeom prst="rect">
            <a:avLst/>
          </a:prstGeom>
          <a:noFill/>
          <a:ln>
            <a:noFill/>
          </a:ln>
        </p:spPr>
      </p:pic>
      <p:sp>
        <p:nvSpPr>
          <p:cNvPr id="317" name="Google Shape;317;p3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0"/>
          <p:cNvSpPr txBox="1"/>
          <p:nvPr>
            <p:ph type="title"/>
          </p:nvPr>
        </p:nvSpPr>
        <p:spPr>
          <a:xfrm>
            <a:off x="319200" y="202125"/>
            <a:ext cx="6401100" cy="42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500">
                <a:solidFill>
                  <a:srgbClr val="000000"/>
                </a:solidFill>
                <a:latin typeface="Lato"/>
                <a:ea typeface="Lato"/>
                <a:cs typeface="Lato"/>
                <a:sym typeface="Lato"/>
              </a:rPr>
              <a:t>Measuring Preparedness: Result</a:t>
            </a:r>
            <a:endParaRPr b="1" sz="2500">
              <a:solidFill>
                <a:srgbClr val="000000"/>
              </a:solidFill>
              <a:latin typeface="Lato"/>
              <a:ea typeface="Lato"/>
              <a:cs typeface="Lato"/>
              <a:sym typeface="Lato"/>
            </a:endParaRPr>
          </a:p>
        </p:txBody>
      </p:sp>
      <p:pic>
        <p:nvPicPr>
          <p:cNvPr id="323" name="Google Shape;323;p40"/>
          <p:cNvPicPr preferRelativeResize="0"/>
          <p:nvPr/>
        </p:nvPicPr>
        <p:blipFill rotWithShape="1">
          <a:blip r:embed="rId3">
            <a:alphaModFix/>
          </a:blip>
          <a:srcRect b="0" l="4370" r="0" t="0"/>
          <a:stretch/>
        </p:blipFill>
        <p:spPr>
          <a:xfrm>
            <a:off x="733350" y="629925"/>
            <a:ext cx="6657700" cy="4459425"/>
          </a:xfrm>
          <a:prstGeom prst="rect">
            <a:avLst/>
          </a:prstGeom>
          <a:noFill/>
          <a:ln>
            <a:noFill/>
          </a:ln>
        </p:spPr>
      </p:pic>
      <p:sp>
        <p:nvSpPr>
          <p:cNvPr id="324" name="Google Shape;324;p4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1"/>
          <p:cNvSpPr txBox="1"/>
          <p:nvPr>
            <p:ph type="title"/>
          </p:nvPr>
        </p:nvSpPr>
        <p:spPr>
          <a:xfrm>
            <a:off x="457200" y="461275"/>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3600">
                <a:solidFill>
                  <a:srgbClr val="000000"/>
                </a:solidFill>
                <a:latin typeface="Lato"/>
                <a:ea typeface="Lato"/>
                <a:cs typeface="Lato"/>
                <a:sym typeface="Lato"/>
              </a:rPr>
              <a:t>Graphs</a:t>
            </a:r>
            <a:endParaRPr b="1" sz="3600">
              <a:solidFill>
                <a:srgbClr val="000000"/>
              </a:solidFill>
              <a:latin typeface="Lato"/>
              <a:ea typeface="Lato"/>
              <a:cs typeface="Lato"/>
              <a:sym typeface="Lato"/>
            </a:endParaRPr>
          </a:p>
        </p:txBody>
      </p:sp>
      <p:sp>
        <p:nvSpPr>
          <p:cNvPr id="330" name="Google Shape;330;p41"/>
          <p:cNvSpPr txBox="1"/>
          <p:nvPr>
            <p:ph idx="1" type="body"/>
          </p:nvPr>
        </p:nvSpPr>
        <p:spPr>
          <a:xfrm>
            <a:off x="457200" y="1995750"/>
            <a:ext cx="5640900" cy="2640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331" name="Google Shape;331;p41"/>
          <p:cNvPicPr preferRelativeResize="0"/>
          <p:nvPr/>
        </p:nvPicPr>
        <p:blipFill>
          <a:blip r:embed="rId3">
            <a:alphaModFix/>
          </a:blip>
          <a:stretch>
            <a:fillRect/>
          </a:stretch>
        </p:blipFill>
        <p:spPr>
          <a:xfrm>
            <a:off x="0" y="0"/>
            <a:ext cx="9144000" cy="4636650"/>
          </a:xfrm>
          <a:prstGeom prst="rect">
            <a:avLst/>
          </a:prstGeom>
          <a:noFill/>
          <a:ln>
            <a:noFill/>
          </a:ln>
        </p:spPr>
      </p:pic>
      <p:sp>
        <p:nvSpPr>
          <p:cNvPr id="332" name="Google Shape;332;p41"/>
          <p:cNvSpPr txBox="1"/>
          <p:nvPr/>
        </p:nvSpPr>
        <p:spPr>
          <a:xfrm>
            <a:off x="200550" y="4542125"/>
            <a:ext cx="8742900" cy="1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Note: </a:t>
            </a:r>
            <a:endParaRPr b="1" sz="1100"/>
          </a:p>
          <a:p>
            <a:pPr indent="0" lvl="0" marL="0" rtl="0" algn="l">
              <a:spcBef>
                <a:spcPts val="0"/>
              </a:spcBef>
              <a:spcAft>
                <a:spcPts val="0"/>
              </a:spcAft>
              <a:buNone/>
            </a:pPr>
            <a:r>
              <a:rPr b="1" lang="en" sz="1100"/>
              <a:t>1.The preparedness meter is a temporary scale and represents degree of preparedness, not actual values.</a:t>
            </a:r>
            <a:endParaRPr b="1" sz="1100"/>
          </a:p>
          <a:p>
            <a:pPr indent="0" lvl="0" marL="0" rtl="0" algn="l">
              <a:spcBef>
                <a:spcPts val="0"/>
              </a:spcBef>
              <a:spcAft>
                <a:spcPts val="0"/>
              </a:spcAft>
              <a:buNone/>
            </a:pPr>
            <a:r>
              <a:rPr b="1" lang="en" sz="1100"/>
              <a:t>2. The white regions are of the countries omitted from calculations, due to missing data and do not indicate 0 preparedness.</a:t>
            </a:r>
            <a:endParaRPr b="1" sz="1100"/>
          </a:p>
        </p:txBody>
      </p:sp>
      <p:sp>
        <p:nvSpPr>
          <p:cNvPr id="333" name="Google Shape;333;p4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id="103" name="Google Shape;103;p15"/>
          <p:cNvPicPr preferRelativeResize="0"/>
          <p:nvPr/>
        </p:nvPicPr>
        <p:blipFill>
          <a:blip r:embed="rId3">
            <a:alphaModFix/>
          </a:blip>
          <a:stretch>
            <a:fillRect/>
          </a:stretch>
        </p:blipFill>
        <p:spPr>
          <a:xfrm>
            <a:off x="180250" y="999475"/>
            <a:ext cx="5622698" cy="3982351"/>
          </a:xfrm>
          <a:prstGeom prst="rect">
            <a:avLst/>
          </a:prstGeom>
          <a:noFill/>
          <a:ln>
            <a:noFill/>
          </a:ln>
        </p:spPr>
      </p:pic>
      <p:sp>
        <p:nvSpPr>
          <p:cNvPr id="104" name="Google Shape;104;p15"/>
          <p:cNvSpPr txBox="1"/>
          <p:nvPr>
            <p:ph idx="1" type="body"/>
          </p:nvPr>
        </p:nvSpPr>
        <p:spPr>
          <a:xfrm>
            <a:off x="5972450" y="1126025"/>
            <a:ext cx="2715000" cy="2511900"/>
          </a:xfrm>
          <a:prstGeom prst="rect">
            <a:avLst/>
          </a:prstGeom>
        </p:spPr>
        <p:txBody>
          <a:bodyPr anchorCtr="0" anchor="t" bIns="0" lIns="0" spcFirstLastPara="1" rIns="0" wrap="square" tIns="0">
            <a:noAutofit/>
          </a:bodyPr>
          <a:lstStyle/>
          <a:p>
            <a:pPr indent="-311150" lvl="0" marL="457200" rtl="0" algn="l">
              <a:lnSpc>
                <a:spcPct val="150000"/>
              </a:lnSpc>
              <a:spcBef>
                <a:spcPts val="600"/>
              </a:spcBef>
              <a:spcAft>
                <a:spcPts val="0"/>
              </a:spcAft>
              <a:buClr>
                <a:srgbClr val="000000"/>
              </a:buClr>
              <a:buSzPts val="1300"/>
              <a:buFont typeface="Lato"/>
              <a:buChar char="●"/>
            </a:pPr>
            <a:r>
              <a:rPr lang="en" sz="1300">
                <a:solidFill>
                  <a:srgbClr val="000000"/>
                </a:solidFill>
                <a:latin typeface="Lato"/>
                <a:ea typeface="Lato"/>
                <a:cs typeface="Lato"/>
                <a:sym typeface="Lato"/>
              </a:rPr>
              <a:t>More than 10,000 sequences of COVID-19 virus sampled so far.</a:t>
            </a:r>
            <a:endParaRPr sz="1300">
              <a:solidFill>
                <a:srgbClr val="000000"/>
              </a:solidFill>
              <a:latin typeface="Lato"/>
              <a:ea typeface="Lato"/>
              <a:cs typeface="Lato"/>
              <a:sym typeface="Lato"/>
            </a:endParaRPr>
          </a:p>
          <a:p>
            <a:pPr indent="-311150" lvl="0" marL="457200" rtl="0" algn="l">
              <a:lnSpc>
                <a:spcPct val="150000"/>
              </a:lnSpc>
              <a:spcBef>
                <a:spcPts val="0"/>
              </a:spcBef>
              <a:spcAft>
                <a:spcPts val="0"/>
              </a:spcAft>
              <a:buClr>
                <a:srgbClr val="000000"/>
              </a:buClr>
              <a:buSzPts val="1300"/>
              <a:buFont typeface="Lato"/>
              <a:buChar char="●"/>
            </a:pPr>
            <a:r>
              <a:rPr lang="en" sz="1300">
                <a:solidFill>
                  <a:srgbClr val="000000"/>
                </a:solidFill>
                <a:latin typeface="Lato"/>
                <a:ea typeface="Lato"/>
                <a:cs typeface="Lato"/>
                <a:sym typeface="Lato"/>
              </a:rPr>
              <a:t>Based on mutation evolution they are grouped into clades. </a:t>
            </a:r>
            <a:endParaRPr sz="1300">
              <a:solidFill>
                <a:srgbClr val="000000"/>
              </a:solidFill>
              <a:latin typeface="Lato"/>
              <a:ea typeface="Lato"/>
              <a:cs typeface="Lato"/>
              <a:sym typeface="Lato"/>
            </a:endParaRPr>
          </a:p>
        </p:txBody>
      </p:sp>
      <p:sp>
        <p:nvSpPr>
          <p:cNvPr id="105" name="Google Shape;105;p15"/>
          <p:cNvSpPr txBox="1"/>
          <p:nvPr>
            <p:ph type="title"/>
          </p:nvPr>
        </p:nvSpPr>
        <p:spPr>
          <a:xfrm>
            <a:off x="620025" y="155150"/>
            <a:ext cx="7688700" cy="535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3600">
                <a:solidFill>
                  <a:srgbClr val="000000"/>
                </a:solidFill>
                <a:latin typeface="Lato"/>
                <a:ea typeface="Lato"/>
                <a:cs typeface="Lato"/>
                <a:sym typeface="Lato"/>
              </a:rPr>
              <a:t>Background</a:t>
            </a:r>
            <a:endParaRPr b="1" sz="3600">
              <a:solidFill>
                <a:srgbClr val="000000"/>
              </a:solidFill>
              <a:latin typeface="Lato"/>
              <a:ea typeface="Lato"/>
              <a:cs typeface="Lato"/>
              <a:sym typeface="Lato"/>
            </a:endParaRPr>
          </a:p>
        </p:txBody>
      </p:sp>
      <p:sp>
        <p:nvSpPr>
          <p:cNvPr id="106" name="Google Shape;106;p1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2"/>
          <p:cNvSpPr/>
          <p:nvPr/>
        </p:nvSpPr>
        <p:spPr>
          <a:xfrm>
            <a:off x="815350" y="1024675"/>
            <a:ext cx="7342200" cy="386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34950" lvl="0" marL="342900" rtl="0" algn="l">
              <a:lnSpc>
                <a:spcPct val="150000"/>
              </a:lnSpc>
              <a:spcBef>
                <a:spcPts val="0"/>
              </a:spcBef>
              <a:spcAft>
                <a:spcPts val="0"/>
              </a:spcAft>
              <a:buClr>
                <a:srgbClr val="000000"/>
              </a:buClr>
              <a:buSzPts val="1300"/>
              <a:buFont typeface="Lato"/>
              <a:buChar char="●"/>
            </a:pPr>
            <a:r>
              <a:rPr lang="en" sz="1300">
                <a:latin typeface="Lato"/>
                <a:ea typeface="Lato"/>
                <a:cs typeface="Lato"/>
                <a:sym typeface="Lato"/>
              </a:rPr>
              <a:t>Some countries do not report accurate testing rates. This may damage the reliability of the preparedness metric. </a:t>
            </a:r>
            <a:endParaRPr sz="1300">
              <a:latin typeface="Lato"/>
              <a:ea typeface="Lato"/>
              <a:cs typeface="Lato"/>
              <a:sym typeface="Lato"/>
            </a:endParaRPr>
          </a:p>
          <a:p>
            <a:pPr indent="-234950" lvl="0" marL="342900" rtl="0" algn="l">
              <a:lnSpc>
                <a:spcPct val="150000"/>
              </a:lnSpc>
              <a:spcBef>
                <a:spcPts val="0"/>
              </a:spcBef>
              <a:spcAft>
                <a:spcPts val="0"/>
              </a:spcAft>
              <a:buClr>
                <a:srgbClr val="000000"/>
              </a:buClr>
              <a:buSzPts val="1300"/>
              <a:buFont typeface="Lato"/>
              <a:buChar char="●"/>
            </a:pPr>
            <a:r>
              <a:rPr lang="en" sz="1300">
                <a:latin typeface="Lato"/>
                <a:ea typeface="Lato"/>
                <a:cs typeface="Lato"/>
                <a:sym typeface="Lato"/>
              </a:rPr>
              <a:t>The combination of our algorithm with a misinformation model, or a better metric could solve this issue. </a:t>
            </a:r>
            <a:endParaRPr sz="1300">
              <a:latin typeface="Lato"/>
              <a:ea typeface="Lato"/>
              <a:cs typeface="Lato"/>
              <a:sym typeface="Lato"/>
            </a:endParaRPr>
          </a:p>
          <a:p>
            <a:pPr indent="-234950" lvl="0" marL="342900" rtl="0" algn="l">
              <a:lnSpc>
                <a:spcPct val="150000"/>
              </a:lnSpc>
              <a:spcBef>
                <a:spcPts val="0"/>
              </a:spcBef>
              <a:spcAft>
                <a:spcPts val="0"/>
              </a:spcAft>
              <a:buClr>
                <a:srgbClr val="000000"/>
              </a:buClr>
              <a:buSzPts val="1300"/>
              <a:buFont typeface="Lato"/>
              <a:buChar char="●"/>
            </a:pPr>
            <a:r>
              <a:rPr lang="en" sz="1300">
                <a:latin typeface="Lato"/>
                <a:ea typeface="Lato"/>
                <a:cs typeface="Lato"/>
                <a:sym typeface="Lato"/>
              </a:rPr>
              <a:t>With the existing data, finding misinformation on a cellular level is impossible!</a:t>
            </a:r>
            <a:endParaRPr sz="1300">
              <a:latin typeface="Lato"/>
              <a:ea typeface="Lato"/>
              <a:cs typeface="Lato"/>
              <a:sym typeface="Lato"/>
            </a:endParaRPr>
          </a:p>
          <a:p>
            <a:pPr indent="-234950" lvl="0" marL="342900" rtl="0" algn="l">
              <a:lnSpc>
                <a:spcPct val="150000"/>
              </a:lnSpc>
              <a:spcBef>
                <a:spcPts val="0"/>
              </a:spcBef>
              <a:spcAft>
                <a:spcPts val="0"/>
              </a:spcAft>
              <a:buClr>
                <a:srgbClr val="000000"/>
              </a:buClr>
              <a:buSzPts val="1300"/>
              <a:buFont typeface="Lato"/>
              <a:buChar char="●"/>
            </a:pPr>
            <a:r>
              <a:rPr lang="en" sz="1300">
                <a:latin typeface="Lato"/>
                <a:ea typeface="Lato"/>
                <a:cs typeface="Lato"/>
                <a:sym typeface="Lato"/>
              </a:rPr>
              <a:t>As COVID-19 is very recent, the hospital utilization/healthcare data has not been recorded significantly and this data could make both the severity and preparedness much more accurate!</a:t>
            </a:r>
            <a:endParaRPr sz="1300">
              <a:latin typeface="Lato"/>
              <a:ea typeface="Lato"/>
              <a:cs typeface="Lato"/>
              <a:sym typeface="Lato"/>
            </a:endParaRPr>
          </a:p>
        </p:txBody>
      </p:sp>
      <p:sp>
        <p:nvSpPr>
          <p:cNvPr id="339" name="Google Shape;339;p42"/>
          <p:cNvSpPr txBox="1"/>
          <p:nvPr>
            <p:ph type="title"/>
          </p:nvPr>
        </p:nvSpPr>
        <p:spPr>
          <a:xfrm>
            <a:off x="319200" y="202125"/>
            <a:ext cx="6401100" cy="42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500">
                <a:solidFill>
                  <a:srgbClr val="000000"/>
                </a:solidFill>
                <a:latin typeface="Lato"/>
                <a:ea typeface="Lato"/>
                <a:cs typeface="Lato"/>
                <a:sym typeface="Lato"/>
              </a:rPr>
              <a:t>Measuring Preparedness: Review</a:t>
            </a:r>
            <a:endParaRPr b="1" sz="2500">
              <a:solidFill>
                <a:srgbClr val="000000"/>
              </a:solidFill>
              <a:latin typeface="Lato"/>
              <a:ea typeface="Lato"/>
              <a:cs typeface="Lato"/>
              <a:sym typeface="Lato"/>
            </a:endParaRPr>
          </a:p>
        </p:txBody>
      </p:sp>
      <p:sp>
        <p:nvSpPr>
          <p:cNvPr id="340" name="Google Shape;340;p4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3"/>
          <p:cNvSpPr txBox="1"/>
          <p:nvPr>
            <p:ph type="title"/>
          </p:nvPr>
        </p:nvSpPr>
        <p:spPr>
          <a:xfrm>
            <a:off x="319200" y="202125"/>
            <a:ext cx="6401100" cy="42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500">
                <a:solidFill>
                  <a:srgbClr val="000000"/>
                </a:solidFill>
                <a:latin typeface="Lato"/>
                <a:ea typeface="Lato"/>
                <a:cs typeface="Lato"/>
                <a:sym typeface="Lato"/>
              </a:rPr>
              <a:t>Appendix B: Quantifying Severity</a:t>
            </a:r>
            <a:endParaRPr b="1" sz="2500">
              <a:solidFill>
                <a:srgbClr val="000000"/>
              </a:solidFill>
              <a:latin typeface="Lato"/>
              <a:ea typeface="Lato"/>
              <a:cs typeface="Lato"/>
              <a:sym typeface="Lato"/>
            </a:endParaRPr>
          </a:p>
        </p:txBody>
      </p:sp>
      <p:pic>
        <p:nvPicPr>
          <p:cNvPr id="346" name="Google Shape;346;p43"/>
          <p:cNvPicPr preferRelativeResize="0"/>
          <p:nvPr/>
        </p:nvPicPr>
        <p:blipFill>
          <a:blip r:embed="rId3">
            <a:alphaModFix/>
          </a:blip>
          <a:stretch>
            <a:fillRect/>
          </a:stretch>
        </p:blipFill>
        <p:spPr>
          <a:xfrm>
            <a:off x="442000" y="670625"/>
            <a:ext cx="4078650" cy="2280025"/>
          </a:xfrm>
          <a:prstGeom prst="rect">
            <a:avLst/>
          </a:prstGeom>
          <a:noFill/>
          <a:ln>
            <a:noFill/>
          </a:ln>
        </p:spPr>
      </p:pic>
      <p:pic>
        <p:nvPicPr>
          <p:cNvPr id="347" name="Google Shape;347;p43"/>
          <p:cNvPicPr preferRelativeResize="0"/>
          <p:nvPr/>
        </p:nvPicPr>
        <p:blipFill>
          <a:blip r:embed="rId4">
            <a:alphaModFix/>
          </a:blip>
          <a:stretch>
            <a:fillRect/>
          </a:stretch>
        </p:blipFill>
        <p:spPr>
          <a:xfrm>
            <a:off x="4653175" y="670625"/>
            <a:ext cx="3996325" cy="2280025"/>
          </a:xfrm>
          <a:prstGeom prst="rect">
            <a:avLst/>
          </a:prstGeom>
          <a:noFill/>
          <a:ln>
            <a:noFill/>
          </a:ln>
        </p:spPr>
      </p:pic>
      <p:pic>
        <p:nvPicPr>
          <p:cNvPr id="348" name="Google Shape;348;p43"/>
          <p:cNvPicPr preferRelativeResize="0"/>
          <p:nvPr/>
        </p:nvPicPr>
        <p:blipFill>
          <a:blip r:embed="rId5">
            <a:alphaModFix/>
          </a:blip>
          <a:stretch>
            <a:fillRect/>
          </a:stretch>
        </p:blipFill>
        <p:spPr>
          <a:xfrm>
            <a:off x="2858537" y="3140825"/>
            <a:ext cx="3426925" cy="1767650"/>
          </a:xfrm>
          <a:prstGeom prst="rect">
            <a:avLst/>
          </a:prstGeom>
          <a:noFill/>
          <a:ln>
            <a:noFill/>
          </a:ln>
        </p:spPr>
      </p:pic>
      <p:sp>
        <p:nvSpPr>
          <p:cNvPr id="349" name="Google Shape;349;p4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pic>
        <p:nvPicPr>
          <p:cNvPr id="354" name="Google Shape;354;p44"/>
          <p:cNvPicPr preferRelativeResize="0"/>
          <p:nvPr/>
        </p:nvPicPr>
        <p:blipFill>
          <a:blip r:embed="rId3">
            <a:alphaModFix/>
          </a:blip>
          <a:stretch>
            <a:fillRect/>
          </a:stretch>
        </p:blipFill>
        <p:spPr>
          <a:xfrm>
            <a:off x="152400" y="152400"/>
            <a:ext cx="8627724" cy="4717525"/>
          </a:xfrm>
          <a:prstGeom prst="rect">
            <a:avLst/>
          </a:prstGeom>
          <a:noFill/>
          <a:ln>
            <a:noFill/>
          </a:ln>
        </p:spPr>
      </p:pic>
      <p:sp>
        <p:nvSpPr>
          <p:cNvPr id="355" name="Google Shape;355;p44"/>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pic>
        <p:nvPicPr>
          <p:cNvPr id="111" name="Google Shape;111;p16"/>
          <p:cNvPicPr preferRelativeResize="0"/>
          <p:nvPr/>
        </p:nvPicPr>
        <p:blipFill>
          <a:blip r:embed="rId3">
            <a:alphaModFix/>
          </a:blip>
          <a:stretch>
            <a:fillRect/>
          </a:stretch>
        </p:blipFill>
        <p:spPr>
          <a:xfrm>
            <a:off x="180250" y="999475"/>
            <a:ext cx="5622700" cy="3940576"/>
          </a:xfrm>
          <a:prstGeom prst="rect">
            <a:avLst/>
          </a:prstGeom>
          <a:noFill/>
          <a:ln>
            <a:noFill/>
          </a:ln>
        </p:spPr>
      </p:pic>
      <p:sp>
        <p:nvSpPr>
          <p:cNvPr id="112" name="Google Shape;112;p16"/>
          <p:cNvSpPr txBox="1"/>
          <p:nvPr>
            <p:ph idx="1" type="body"/>
          </p:nvPr>
        </p:nvSpPr>
        <p:spPr>
          <a:xfrm>
            <a:off x="5972450" y="1126025"/>
            <a:ext cx="2715000" cy="2511900"/>
          </a:xfrm>
          <a:prstGeom prst="rect">
            <a:avLst/>
          </a:prstGeom>
        </p:spPr>
        <p:txBody>
          <a:bodyPr anchorCtr="0" anchor="t" bIns="0" lIns="0" spcFirstLastPara="1" rIns="0" wrap="square" tIns="0">
            <a:noAutofit/>
          </a:bodyPr>
          <a:lstStyle/>
          <a:p>
            <a:pPr indent="-311150" lvl="0" marL="457200" rtl="0" algn="l">
              <a:lnSpc>
                <a:spcPct val="150000"/>
              </a:lnSpc>
              <a:spcBef>
                <a:spcPts val="600"/>
              </a:spcBef>
              <a:spcAft>
                <a:spcPts val="0"/>
              </a:spcAft>
              <a:buClr>
                <a:srgbClr val="000000"/>
              </a:buClr>
              <a:buSzPts val="1300"/>
              <a:buFont typeface="Lato"/>
              <a:buChar char="●"/>
            </a:pPr>
            <a:r>
              <a:rPr lang="en" sz="1300">
                <a:solidFill>
                  <a:srgbClr val="000000"/>
                </a:solidFill>
                <a:latin typeface="Lato"/>
                <a:ea typeface="Lato"/>
                <a:cs typeface="Lato"/>
                <a:sym typeface="Lato"/>
              </a:rPr>
              <a:t>The strains from the same clade were found in different locations. </a:t>
            </a:r>
            <a:endParaRPr sz="1300">
              <a:solidFill>
                <a:srgbClr val="000000"/>
              </a:solidFill>
              <a:latin typeface="Lato"/>
              <a:ea typeface="Lato"/>
              <a:cs typeface="Lato"/>
              <a:sym typeface="Lato"/>
            </a:endParaRPr>
          </a:p>
          <a:p>
            <a:pPr indent="-311150" lvl="0" marL="457200" rtl="0" algn="l">
              <a:lnSpc>
                <a:spcPct val="150000"/>
              </a:lnSpc>
              <a:spcBef>
                <a:spcPts val="0"/>
              </a:spcBef>
              <a:spcAft>
                <a:spcPts val="0"/>
              </a:spcAft>
              <a:buClr>
                <a:srgbClr val="000000"/>
              </a:buClr>
              <a:buSzPts val="1300"/>
              <a:buFont typeface="Lato"/>
              <a:buChar char="●"/>
            </a:pPr>
            <a:r>
              <a:rPr lang="en" sz="1300">
                <a:solidFill>
                  <a:srgbClr val="000000"/>
                </a:solidFill>
                <a:latin typeface="Lato"/>
                <a:ea typeface="Lato"/>
                <a:cs typeface="Lato"/>
                <a:sym typeface="Lato"/>
              </a:rPr>
              <a:t>Some clades were found more commonly than others. </a:t>
            </a:r>
            <a:endParaRPr sz="1300">
              <a:solidFill>
                <a:srgbClr val="000000"/>
              </a:solidFill>
              <a:latin typeface="Lato"/>
              <a:ea typeface="Lato"/>
              <a:cs typeface="Lato"/>
              <a:sym typeface="Lato"/>
            </a:endParaRPr>
          </a:p>
        </p:txBody>
      </p:sp>
      <p:sp>
        <p:nvSpPr>
          <p:cNvPr id="113" name="Google Shape;113;p16"/>
          <p:cNvSpPr txBox="1"/>
          <p:nvPr>
            <p:ph type="title"/>
          </p:nvPr>
        </p:nvSpPr>
        <p:spPr>
          <a:xfrm>
            <a:off x="620025" y="155150"/>
            <a:ext cx="7688700" cy="535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3600">
                <a:solidFill>
                  <a:srgbClr val="000000"/>
                </a:solidFill>
                <a:latin typeface="Lato"/>
                <a:ea typeface="Lato"/>
                <a:cs typeface="Lato"/>
                <a:sym typeface="Lato"/>
              </a:rPr>
              <a:t>Background</a:t>
            </a:r>
            <a:endParaRPr b="1" sz="3600">
              <a:solidFill>
                <a:srgbClr val="000000"/>
              </a:solidFill>
              <a:latin typeface="Lato"/>
              <a:ea typeface="Lato"/>
              <a:cs typeface="Lato"/>
              <a:sym typeface="Lato"/>
            </a:endParaRPr>
          </a:p>
        </p:txBody>
      </p:sp>
      <p:sp>
        <p:nvSpPr>
          <p:cNvPr id="114" name="Google Shape;114;p1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7"/>
          <p:cNvSpPr/>
          <p:nvPr/>
        </p:nvSpPr>
        <p:spPr>
          <a:xfrm>
            <a:off x="778975" y="1294475"/>
            <a:ext cx="3322200" cy="30699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36550" lvl="0" marL="457200" rtl="0" algn="l">
              <a:lnSpc>
                <a:spcPct val="200000"/>
              </a:lnSpc>
              <a:spcBef>
                <a:spcPts val="0"/>
              </a:spcBef>
              <a:spcAft>
                <a:spcPts val="0"/>
              </a:spcAft>
              <a:buSzPts val="1700"/>
              <a:buFont typeface="Lato"/>
              <a:buAutoNum type="arabicPeriod"/>
            </a:pPr>
            <a:r>
              <a:rPr b="1" lang="en" sz="1700">
                <a:latin typeface="Lato"/>
                <a:ea typeface="Lato"/>
                <a:cs typeface="Lato"/>
                <a:sym typeface="Lato"/>
              </a:rPr>
              <a:t>What are the the different clusters (lineages) of COVID-19 strains? </a:t>
            </a:r>
            <a:endParaRPr b="1" sz="1700">
              <a:latin typeface="Lato"/>
              <a:ea typeface="Lato"/>
              <a:cs typeface="Lato"/>
              <a:sym typeface="Lato"/>
            </a:endParaRPr>
          </a:p>
        </p:txBody>
      </p:sp>
      <p:sp>
        <p:nvSpPr>
          <p:cNvPr id="120" name="Google Shape;120;p17"/>
          <p:cNvSpPr/>
          <p:nvPr/>
        </p:nvSpPr>
        <p:spPr>
          <a:xfrm>
            <a:off x="5094150" y="1294475"/>
            <a:ext cx="3322200" cy="30699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36550" lvl="0" marL="457200" marR="0" rtl="0" algn="l">
              <a:lnSpc>
                <a:spcPct val="200000"/>
              </a:lnSpc>
              <a:spcBef>
                <a:spcPts val="0"/>
              </a:spcBef>
              <a:spcAft>
                <a:spcPts val="0"/>
              </a:spcAft>
              <a:buSzPts val="1700"/>
              <a:buFont typeface="Lato"/>
              <a:buAutoNum type="arabicPeriod" startAt="2"/>
            </a:pPr>
            <a:r>
              <a:rPr b="1" lang="en" sz="1700">
                <a:latin typeface="Lato"/>
                <a:ea typeface="Lato"/>
                <a:cs typeface="Lato"/>
                <a:sym typeface="Lato"/>
              </a:rPr>
              <a:t>Which of these lineages (if any) are most correlated with outcome severity?</a:t>
            </a:r>
            <a:endParaRPr b="1" sz="1700">
              <a:latin typeface="Lato"/>
              <a:ea typeface="Lato"/>
              <a:cs typeface="Lato"/>
              <a:sym typeface="Lato"/>
            </a:endParaRPr>
          </a:p>
        </p:txBody>
      </p:sp>
      <p:sp>
        <p:nvSpPr>
          <p:cNvPr id="121" name="Google Shape;121;p17"/>
          <p:cNvSpPr txBox="1"/>
          <p:nvPr>
            <p:ph type="title"/>
          </p:nvPr>
        </p:nvSpPr>
        <p:spPr>
          <a:xfrm>
            <a:off x="620025" y="155150"/>
            <a:ext cx="7688700" cy="535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3600">
                <a:solidFill>
                  <a:srgbClr val="000000"/>
                </a:solidFill>
                <a:latin typeface="Lato"/>
                <a:ea typeface="Lato"/>
                <a:cs typeface="Lato"/>
                <a:sym typeface="Lato"/>
              </a:rPr>
              <a:t>Research Questions</a:t>
            </a:r>
            <a:endParaRPr b="1" sz="3600">
              <a:solidFill>
                <a:srgbClr val="000000"/>
              </a:solidFill>
              <a:latin typeface="Lato"/>
              <a:ea typeface="Lato"/>
              <a:cs typeface="Lato"/>
              <a:sym typeface="Lato"/>
            </a:endParaRPr>
          </a:p>
        </p:txBody>
      </p:sp>
      <p:sp>
        <p:nvSpPr>
          <p:cNvPr id="122" name="Google Shape;122;p1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620025" y="155150"/>
            <a:ext cx="7688700" cy="535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3600">
                <a:solidFill>
                  <a:srgbClr val="000000"/>
                </a:solidFill>
                <a:latin typeface="Lato"/>
                <a:ea typeface="Lato"/>
                <a:cs typeface="Lato"/>
                <a:sym typeface="Lato"/>
              </a:rPr>
              <a:t>Data: Main Dataset</a:t>
            </a:r>
            <a:endParaRPr b="1" sz="3600">
              <a:solidFill>
                <a:srgbClr val="000000"/>
              </a:solidFill>
              <a:latin typeface="Lato"/>
              <a:ea typeface="Lato"/>
              <a:cs typeface="Lato"/>
              <a:sym typeface="Lato"/>
            </a:endParaRPr>
          </a:p>
        </p:txBody>
      </p:sp>
      <p:sp>
        <p:nvSpPr>
          <p:cNvPr id="128" name="Google Shape;128;p18"/>
          <p:cNvSpPr txBox="1"/>
          <p:nvPr>
            <p:ph idx="1" type="body"/>
          </p:nvPr>
        </p:nvSpPr>
        <p:spPr>
          <a:xfrm>
            <a:off x="395050" y="614150"/>
            <a:ext cx="7688700" cy="535200"/>
          </a:xfrm>
          <a:prstGeom prst="rect">
            <a:avLst/>
          </a:prstGeom>
        </p:spPr>
        <p:txBody>
          <a:bodyPr anchorCtr="0" anchor="t" bIns="0" lIns="0" spcFirstLastPara="1" rIns="0" wrap="square" tIns="0">
            <a:noAutofit/>
          </a:bodyPr>
          <a:lstStyle/>
          <a:p>
            <a:pPr indent="0" lvl="0" marL="0" rtl="0" algn="l">
              <a:lnSpc>
                <a:spcPct val="100000"/>
              </a:lnSpc>
              <a:spcBef>
                <a:spcPts val="600"/>
              </a:spcBef>
              <a:spcAft>
                <a:spcPts val="0"/>
              </a:spcAft>
              <a:buNone/>
            </a:pPr>
            <a:r>
              <a:rPr b="1" lang="en" sz="1800">
                <a:solidFill>
                  <a:srgbClr val="000000"/>
                </a:solidFill>
                <a:latin typeface="Lato"/>
                <a:ea typeface="Lato"/>
                <a:cs typeface="Lato"/>
                <a:sym typeface="Lato"/>
              </a:rPr>
              <a:t>GISAID </a:t>
            </a:r>
            <a:r>
              <a:rPr b="1" lang="en" sz="1800">
                <a:solidFill>
                  <a:srgbClr val="000000"/>
                </a:solidFill>
                <a:latin typeface="Lato"/>
                <a:ea typeface="Lato"/>
                <a:cs typeface="Lato"/>
                <a:sym typeface="Lato"/>
              </a:rPr>
              <a:t>DATASET</a:t>
            </a:r>
            <a:r>
              <a:rPr baseline="30000" lang="en" sz="1400">
                <a:solidFill>
                  <a:srgbClr val="000000"/>
                </a:solidFill>
                <a:latin typeface="Calibri"/>
                <a:ea typeface="Calibri"/>
                <a:cs typeface="Calibri"/>
                <a:sym typeface="Calibri"/>
              </a:rPr>
              <a:t>[1]</a:t>
            </a:r>
            <a:r>
              <a:rPr lang="en"/>
              <a:t>: </a:t>
            </a:r>
            <a:endParaRPr/>
          </a:p>
        </p:txBody>
      </p:sp>
      <p:sp>
        <p:nvSpPr>
          <p:cNvPr id="129" name="Google Shape;129;p18"/>
          <p:cNvSpPr txBox="1"/>
          <p:nvPr/>
        </p:nvSpPr>
        <p:spPr>
          <a:xfrm>
            <a:off x="471250" y="4784100"/>
            <a:ext cx="4647000" cy="2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[1] Source: </a:t>
            </a:r>
            <a:r>
              <a:rPr lang="en" sz="1100" u="sng">
                <a:solidFill>
                  <a:srgbClr val="1155CC"/>
                </a:solidFill>
                <a:hlinkClick r:id="rId3"/>
              </a:rPr>
              <a:t>https://nextstrain.org/ncov/global</a:t>
            </a:r>
            <a:endParaRPr sz="1100">
              <a:latin typeface="Lato"/>
              <a:ea typeface="Lato"/>
              <a:cs typeface="Lato"/>
              <a:sym typeface="Lato"/>
            </a:endParaRPr>
          </a:p>
        </p:txBody>
      </p:sp>
      <p:pic>
        <p:nvPicPr>
          <p:cNvPr id="130" name="Google Shape;130;p18"/>
          <p:cNvPicPr preferRelativeResize="0"/>
          <p:nvPr/>
        </p:nvPicPr>
        <p:blipFill>
          <a:blip r:embed="rId4">
            <a:alphaModFix/>
          </a:blip>
          <a:stretch>
            <a:fillRect/>
          </a:stretch>
        </p:blipFill>
        <p:spPr>
          <a:xfrm>
            <a:off x="471250" y="1073150"/>
            <a:ext cx="6747599" cy="3711179"/>
          </a:xfrm>
          <a:prstGeom prst="rect">
            <a:avLst/>
          </a:prstGeom>
          <a:noFill/>
          <a:ln>
            <a:noFill/>
          </a:ln>
        </p:spPr>
      </p:pic>
      <p:sp>
        <p:nvSpPr>
          <p:cNvPr id="131" name="Google Shape;131;p1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Google Shape;136;p19"/>
          <p:cNvPicPr preferRelativeResize="0"/>
          <p:nvPr/>
        </p:nvPicPr>
        <p:blipFill>
          <a:blip r:embed="rId3">
            <a:alphaModFix/>
          </a:blip>
          <a:stretch>
            <a:fillRect/>
          </a:stretch>
        </p:blipFill>
        <p:spPr>
          <a:xfrm>
            <a:off x="3973802" y="652975"/>
            <a:ext cx="5099324" cy="3948050"/>
          </a:xfrm>
          <a:prstGeom prst="rect">
            <a:avLst/>
          </a:prstGeom>
          <a:noFill/>
          <a:ln>
            <a:noFill/>
          </a:ln>
        </p:spPr>
      </p:pic>
      <p:sp>
        <p:nvSpPr>
          <p:cNvPr id="137" name="Google Shape;137;p19"/>
          <p:cNvSpPr txBox="1"/>
          <p:nvPr/>
        </p:nvSpPr>
        <p:spPr>
          <a:xfrm>
            <a:off x="180825" y="884075"/>
            <a:ext cx="3465900" cy="2340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a:buChar char="●"/>
            </a:pPr>
            <a:r>
              <a:rPr b="1" lang="en" sz="1600">
                <a:latin typeface="Lato"/>
                <a:ea typeface="Lato"/>
                <a:cs typeface="Lato"/>
                <a:sym typeface="Lato"/>
              </a:rPr>
              <a:t>To find the impact of a strain on a country, we have combined the GISAID data with Severity Data,in a time series analysis, to correlate severity with presence of strain on a particular day.</a:t>
            </a:r>
            <a:endParaRPr b="1" sz="1600">
              <a:latin typeface="Lato"/>
              <a:ea typeface="Lato"/>
              <a:cs typeface="Lato"/>
              <a:sym typeface="Lato"/>
            </a:endParaRPr>
          </a:p>
          <a:p>
            <a:pPr indent="0" lvl="0" marL="457200" rtl="0" algn="l">
              <a:spcBef>
                <a:spcPts val="0"/>
              </a:spcBef>
              <a:spcAft>
                <a:spcPts val="0"/>
              </a:spcAft>
              <a:buNone/>
            </a:pPr>
            <a:r>
              <a:t/>
            </a:r>
            <a:endParaRPr b="1" sz="1600">
              <a:latin typeface="Lato"/>
              <a:ea typeface="Lato"/>
              <a:cs typeface="Lato"/>
              <a:sym typeface="Lato"/>
            </a:endParaRPr>
          </a:p>
          <a:p>
            <a:pPr indent="-330200" lvl="0" marL="457200" rtl="0" algn="l">
              <a:spcBef>
                <a:spcPts val="0"/>
              </a:spcBef>
              <a:spcAft>
                <a:spcPts val="0"/>
              </a:spcAft>
              <a:buSzPts val="1600"/>
              <a:buFont typeface="Lato"/>
              <a:buChar char="●"/>
            </a:pPr>
            <a:r>
              <a:rPr b="1" lang="en" sz="1600">
                <a:latin typeface="Lato"/>
                <a:ea typeface="Lato"/>
                <a:cs typeface="Lato"/>
                <a:sym typeface="Lato"/>
              </a:rPr>
              <a:t>The linking of the 2 datasets is through the Date and Country labels.</a:t>
            </a:r>
            <a:endParaRPr b="1" sz="1600">
              <a:latin typeface="Lato"/>
              <a:ea typeface="Lato"/>
              <a:cs typeface="Lato"/>
              <a:sym typeface="Lato"/>
            </a:endParaRPr>
          </a:p>
          <a:p>
            <a:pPr indent="0" lvl="0" marL="0" rtl="0" algn="l">
              <a:spcBef>
                <a:spcPts val="0"/>
              </a:spcBef>
              <a:spcAft>
                <a:spcPts val="0"/>
              </a:spcAft>
              <a:buNone/>
            </a:pPr>
            <a:r>
              <a:t/>
            </a:r>
            <a:endParaRPr>
              <a:latin typeface="Barlow Light"/>
              <a:ea typeface="Barlow Light"/>
              <a:cs typeface="Barlow Light"/>
              <a:sym typeface="Barlow Light"/>
            </a:endParaRPr>
          </a:p>
          <a:p>
            <a:pPr indent="0" lvl="0" marL="0" rtl="0" algn="l">
              <a:spcBef>
                <a:spcPts val="0"/>
              </a:spcBef>
              <a:spcAft>
                <a:spcPts val="0"/>
              </a:spcAft>
              <a:buNone/>
            </a:pPr>
            <a:r>
              <a:t/>
            </a:r>
            <a:endParaRPr>
              <a:latin typeface="Barlow Light"/>
              <a:ea typeface="Barlow Light"/>
              <a:cs typeface="Barlow Light"/>
              <a:sym typeface="Barlow Light"/>
            </a:endParaRPr>
          </a:p>
        </p:txBody>
      </p:sp>
      <p:sp>
        <p:nvSpPr>
          <p:cNvPr id="138" name="Google Shape;138;p19"/>
          <p:cNvSpPr txBox="1"/>
          <p:nvPr>
            <p:ph type="title"/>
          </p:nvPr>
        </p:nvSpPr>
        <p:spPr>
          <a:xfrm>
            <a:off x="620025" y="155150"/>
            <a:ext cx="7688700" cy="535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3600">
                <a:solidFill>
                  <a:srgbClr val="000000"/>
                </a:solidFill>
                <a:latin typeface="Lato"/>
                <a:ea typeface="Lato"/>
                <a:cs typeface="Lato"/>
                <a:sym typeface="Lato"/>
              </a:rPr>
              <a:t>Data: Complementary Data</a:t>
            </a:r>
            <a:endParaRPr b="1" sz="3600">
              <a:solidFill>
                <a:srgbClr val="000000"/>
              </a:solidFill>
              <a:latin typeface="Lato"/>
              <a:ea typeface="Lato"/>
              <a:cs typeface="Lato"/>
              <a:sym typeface="Lato"/>
            </a:endParaRPr>
          </a:p>
        </p:txBody>
      </p:sp>
      <p:sp>
        <p:nvSpPr>
          <p:cNvPr id="139" name="Google Shape;139;p1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417000" y="243950"/>
            <a:ext cx="8168700" cy="44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3600">
                <a:solidFill>
                  <a:srgbClr val="000000"/>
                </a:solidFill>
                <a:latin typeface="Lato"/>
                <a:ea typeface="Lato"/>
                <a:cs typeface="Lato"/>
                <a:sym typeface="Lato"/>
              </a:rPr>
              <a:t>Data</a:t>
            </a:r>
            <a:r>
              <a:rPr b="1" lang="en" sz="3600">
                <a:solidFill>
                  <a:srgbClr val="000000"/>
                </a:solidFill>
                <a:latin typeface="Lato"/>
                <a:ea typeface="Lato"/>
                <a:cs typeface="Lato"/>
                <a:sym typeface="Lato"/>
              </a:rPr>
              <a:t>: Quantifying </a:t>
            </a:r>
            <a:r>
              <a:rPr b="1" lang="en" sz="3600">
                <a:solidFill>
                  <a:srgbClr val="000000"/>
                </a:solidFill>
                <a:latin typeface="Lato"/>
                <a:ea typeface="Lato"/>
                <a:cs typeface="Lato"/>
                <a:sym typeface="Lato"/>
              </a:rPr>
              <a:t>Severity </a:t>
            </a:r>
            <a:endParaRPr b="1" sz="3600">
              <a:solidFill>
                <a:srgbClr val="000000"/>
              </a:solidFill>
              <a:latin typeface="Lato"/>
              <a:ea typeface="Lato"/>
              <a:cs typeface="Lato"/>
              <a:sym typeface="Lato"/>
            </a:endParaRPr>
          </a:p>
        </p:txBody>
      </p:sp>
      <p:sp>
        <p:nvSpPr>
          <p:cNvPr id="145" name="Google Shape;145;p20"/>
          <p:cNvSpPr txBox="1"/>
          <p:nvPr>
            <p:ph idx="1" type="body"/>
          </p:nvPr>
        </p:nvSpPr>
        <p:spPr>
          <a:xfrm>
            <a:off x="258200" y="1045475"/>
            <a:ext cx="8401500" cy="3957300"/>
          </a:xfrm>
          <a:prstGeom prst="rect">
            <a:avLst/>
          </a:prstGeom>
        </p:spPr>
        <p:txBody>
          <a:bodyPr anchorCtr="0" anchor="t" bIns="0" lIns="0" spcFirstLastPara="1" rIns="0" wrap="square" tIns="0">
            <a:noAutofit/>
          </a:bodyPr>
          <a:lstStyle/>
          <a:p>
            <a:pPr indent="-330200" lvl="0" marL="457200" rtl="0" algn="l">
              <a:lnSpc>
                <a:spcPct val="150000"/>
              </a:lnSpc>
              <a:spcBef>
                <a:spcPts val="0"/>
              </a:spcBef>
              <a:spcAft>
                <a:spcPts val="0"/>
              </a:spcAft>
              <a:buClr>
                <a:srgbClr val="0B5394"/>
              </a:buClr>
              <a:buSzPts val="1600"/>
              <a:buFont typeface="Lato"/>
              <a:buChar char="●"/>
            </a:pPr>
            <a:r>
              <a:rPr b="1" lang="en" sz="1600">
                <a:solidFill>
                  <a:srgbClr val="0B5394"/>
                </a:solidFill>
                <a:latin typeface="Lato"/>
                <a:ea typeface="Lato"/>
                <a:cs typeface="Lato"/>
                <a:sym typeface="Lato"/>
              </a:rPr>
              <a:t>Quantify the Severity </a:t>
            </a:r>
            <a:endParaRPr b="1" sz="1600">
              <a:solidFill>
                <a:srgbClr val="0B5394"/>
              </a:solidFill>
              <a:latin typeface="Lato"/>
              <a:ea typeface="Lato"/>
              <a:cs typeface="Lato"/>
              <a:sym typeface="Lato"/>
            </a:endParaRPr>
          </a:p>
          <a:p>
            <a:pPr indent="0" lvl="0" marL="457200" rtl="0" algn="l">
              <a:lnSpc>
                <a:spcPct val="150000"/>
              </a:lnSpc>
              <a:spcBef>
                <a:spcPts val="0"/>
              </a:spcBef>
              <a:spcAft>
                <a:spcPts val="0"/>
              </a:spcAft>
              <a:buNone/>
            </a:pPr>
            <a:r>
              <a:rPr lang="en" sz="1300">
                <a:solidFill>
                  <a:srgbClr val="000000"/>
                </a:solidFill>
                <a:latin typeface="Lato"/>
                <a:ea typeface="Lato"/>
                <a:cs typeface="Lato"/>
                <a:sym typeface="Lato"/>
              </a:rPr>
              <a:t>The severity has been quantified,  by the CFR or </a:t>
            </a:r>
            <a:r>
              <a:rPr b="1" lang="en" sz="1300">
                <a:solidFill>
                  <a:srgbClr val="000000"/>
                </a:solidFill>
                <a:latin typeface="Lato"/>
                <a:ea typeface="Lato"/>
                <a:cs typeface="Lato"/>
                <a:sym typeface="Lato"/>
              </a:rPr>
              <a:t>Case - Fatality Ratio</a:t>
            </a:r>
            <a:r>
              <a:rPr lang="en" sz="1300">
                <a:solidFill>
                  <a:srgbClr val="000000"/>
                </a:solidFill>
                <a:latin typeface="Lato"/>
                <a:ea typeface="Lato"/>
                <a:cs typeface="Lato"/>
                <a:sym typeface="Lato"/>
              </a:rPr>
              <a:t>, over a span of  over 4 months.</a:t>
            </a:r>
            <a:endParaRPr sz="1300">
              <a:solidFill>
                <a:srgbClr val="000000"/>
              </a:solidFill>
              <a:latin typeface="Lato"/>
              <a:ea typeface="Lato"/>
              <a:cs typeface="Lato"/>
              <a:sym typeface="Lato"/>
            </a:endParaRPr>
          </a:p>
          <a:p>
            <a:pPr indent="-330200" lvl="0" marL="457200" rtl="0" algn="l">
              <a:lnSpc>
                <a:spcPct val="150000"/>
              </a:lnSpc>
              <a:spcBef>
                <a:spcPts val="600"/>
              </a:spcBef>
              <a:spcAft>
                <a:spcPts val="0"/>
              </a:spcAft>
              <a:buClr>
                <a:srgbClr val="0B5394"/>
              </a:buClr>
              <a:buSzPts val="1600"/>
              <a:buFont typeface="Lato"/>
              <a:buChar char="●"/>
            </a:pPr>
            <a:r>
              <a:rPr b="1" lang="en" sz="1600">
                <a:solidFill>
                  <a:srgbClr val="0B5394"/>
                </a:solidFill>
                <a:latin typeface="Lato"/>
                <a:ea typeface="Lato"/>
                <a:cs typeface="Lato"/>
                <a:sym typeface="Lato"/>
              </a:rPr>
              <a:t>Severity Classification</a:t>
            </a:r>
            <a:endParaRPr b="1" sz="1600">
              <a:solidFill>
                <a:srgbClr val="0B5394"/>
              </a:solidFill>
              <a:latin typeface="Lato"/>
              <a:ea typeface="Lato"/>
              <a:cs typeface="Lato"/>
              <a:sym typeface="Lato"/>
            </a:endParaRPr>
          </a:p>
          <a:p>
            <a:pPr indent="0" lvl="0" marL="457200" rtl="0" algn="l">
              <a:lnSpc>
                <a:spcPct val="150000"/>
              </a:lnSpc>
              <a:spcBef>
                <a:spcPts val="600"/>
              </a:spcBef>
              <a:spcAft>
                <a:spcPts val="0"/>
              </a:spcAft>
              <a:buNone/>
            </a:pPr>
            <a:r>
              <a:rPr lang="en" sz="1300">
                <a:solidFill>
                  <a:srgbClr val="000000"/>
                </a:solidFill>
                <a:latin typeface="Lato"/>
                <a:ea typeface="Lato"/>
                <a:cs typeface="Lato"/>
                <a:sym typeface="Lato"/>
              </a:rPr>
              <a:t>According to CDC Flu Severity Classification, the death rate per day can be used to analyze the severity per countries. </a:t>
            </a:r>
            <a:endParaRPr sz="1300">
              <a:solidFill>
                <a:srgbClr val="000000"/>
              </a:solidFill>
              <a:latin typeface="Lato"/>
              <a:ea typeface="Lato"/>
              <a:cs typeface="Lato"/>
              <a:sym typeface="Lato"/>
            </a:endParaRPr>
          </a:p>
          <a:p>
            <a:pPr indent="0" lvl="0" marL="457200" rtl="0" algn="l">
              <a:lnSpc>
                <a:spcPct val="150000"/>
              </a:lnSpc>
              <a:spcBef>
                <a:spcPts val="600"/>
              </a:spcBef>
              <a:spcAft>
                <a:spcPts val="0"/>
              </a:spcAft>
              <a:buNone/>
            </a:pPr>
            <a:r>
              <a:rPr lang="en" sz="1300">
                <a:solidFill>
                  <a:srgbClr val="000000"/>
                </a:solidFill>
                <a:latin typeface="Lato"/>
                <a:ea typeface="Lato"/>
                <a:cs typeface="Lato"/>
                <a:sym typeface="Lato"/>
              </a:rPr>
              <a:t>Our formula is given by:</a:t>
            </a:r>
            <a:endParaRPr sz="1300">
              <a:solidFill>
                <a:srgbClr val="000000"/>
              </a:solidFill>
              <a:latin typeface="Lato"/>
              <a:ea typeface="Lato"/>
              <a:cs typeface="Lato"/>
              <a:sym typeface="Lato"/>
            </a:endParaRPr>
          </a:p>
          <a:p>
            <a:pPr indent="0" lvl="0" marL="457200" rtl="0" algn="l">
              <a:lnSpc>
                <a:spcPct val="150000"/>
              </a:lnSpc>
              <a:spcBef>
                <a:spcPts val="600"/>
              </a:spcBef>
              <a:spcAft>
                <a:spcPts val="0"/>
              </a:spcAft>
              <a:buNone/>
            </a:pPr>
            <a:r>
              <a:t/>
            </a:r>
            <a:endParaRPr sz="1300">
              <a:solidFill>
                <a:srgbClr val="000000"/>
              </a:solidFill>
              <a:latin typeface="Lato"/>
              <a:ea typeface="Lato"/>
              <a:cs typeface="Lato"/>
              <a:sym typeface="Lato"/>
            </a:endParaRPr>
          </a:p>
          <a:p>
            <a:pPr indent="0" lvl="0" marL="457200" rtl="0" algn="l">
              <a:lnSpc>
                <a:spcPct val="150000"/>
              </a:lnSpc>
              <a:spcBef>
                <a:spcPts val="600"/>
              </a:spcBef>
              <a:spcAft>
                <a:spcPts val="0"/>
              </a:spcAft>
              <a:buNone/>
            </a:pPr>
            <a:r>
              <a:t/>
            </a:r>
            <a:endParaRPr sz="1300">
              <a:solidFill>
                <a:srgbClr val="000000"/>
              </a:solidFill>
              <a:latin typeface="Lato"/>
              <a:ea typeface="Lato"/>
              <a:cs typeface="Lato"/>
              <a:sym typeface="Lato"/>
            </a:endParaRPr>
          </a:p>
          <a:p>
            <a:pPr indent="0" lvl="0" marL="457200" rtl="0" algn="l">
              <a:lnSpc>
                <a:spcPct val="150000"/>
              </a:lnSpc>
              <a:spcBef>
                <a:spcPts val="600"/>
              </a:spcBef>
              <a:spcAft>
                <a:spcPts val="0"/>
              </a:spcAft>
              <a:buNone/>
            </a:pPr>
            <a:r>
              <a:t/>
            </a:r>
            <a:endParaRPr sz="1300">
              <a:solidFill>
                <a:srgbClr val="000000"/>
              </a:solidFill>
              <a:latin typeface="Lato"/>
              <a:ea typeface="Lato"/>
              <a:cs typeface="Lato"/>
              <a:sym typeface="Lato"/>
            </a:endParaRPr>
          </a:p>
          <a:p>
            <a:pPr indent="0" lvl="0" marL="457200" rtl="0" algn="l">
              <a:lnSpc>
                <a:spcPct val="150000"/>
              </a:lnSpc>
              <a:spcBef>
                <a:spcPts val="0"/>
              </a:spcBef>
              <a:spcAft>
                <a:spcPts val="0"/>
              </a:spcAft>
              <a:buNone/>
            </a:pPr>
            <a:r>
              <a:t/>
            </a:r>
            <a:endParaRPr sz="1300">
              <a:solidFill>
                <a:srgbClr val="000000"/>
              </a:solidFill>
              <a:latin typeface="Lato"/>
              <a:ea typeface="Lato"/>
              <a:cs typeface="Lato"/>
              <a:sym typeface="Lato"/>
            </a:endParaRPr>
          </a:p>
          <a:p>
            <a:pPr indent="0" lvl="0" marL="457200" rtl="0" algn="l">
              <a:lnSpc>
                <a:spcPct val="150000"/>
              </a:lnSpc>
              <a:spcBef>
                <a:spcPts val="0"/>
              </a:spcBef>
              <a:spcAft>
                <a:spcPts val="0"/>
              </a:spcAft>
              <a:buNone/>
            </a:pPr>
            <a:r>
              <a:rPr lang="en" sz="1300">
                <a:solidFill>
                  <a:srgbClr val="000000"/>
                </a:solidFill>
                <a:latin typeface="Lato"/>
                <a:ea typeface="Lato"/>
                <a:cs typeface="Lato"/>
                <a:sym typeface="Lato"/>
              </a:rPr>
              <a:t>Here k= 0.1, for processing the data for the model.</a:t>
            </a:r>
            <a:endParaRPr sz="1300">
              <a:solidFill>
                <a:srgbClr val="000000"/>
              </a:solidFill>
              <a:latin typeface="Lato"/>
              <a:ea typeface="Lato"/>
              <a:cs typeface="Lato"/>
              <a:sym typeface="Lato"/>
            </a:endParaRPr>
          </a:p>
          <a:p>
            <a:pPr indent="0" lvl="0" marL="457200" rtl="0" algn="l">
              <a:lnSpc>
                <a:spcPct val="150000"/>
              </a:lnSpc>
              <a:spcBef>
                <a:spcPts val="0"/>
              </a:spcBef>
              <a:spcAft>
                <a:spcPts val="0"/>
              </a:spcAft>
              <a:buNone/>
            </a:pPr>
            <a:r>
              <a:t/>
            </a:r>
            <a:endParaRPr sz="1300">
              <a:solidFill>
                <a:srgbClr val="0B5394"/>
              </a:solidFill>
              <a:latin typeface="Lato"/>
              <a:ea typeface="Lato"/>
              <a:cs typeface="Lato"/>
              <a:sym typeface="Lato"/>
            </a:endParaRPr>
          </a:p>
          <a:p>
            <a:pPr indent="0" lvl="0" marL="457200" rtl="0" algn="l">
              <a:spcBef>
                <a:spcPts val="600"/>
              </a:spcBef>
              <a:spcAft>
                <a:spcPts val="0"/>
              </a:spcAft>
              <a:buNone/>
            </a:pPr>
            <a:r>
              <a:t/>
            </a:r>
            <a:endParaRPr sz="1400">
              <a:solidFill>
                <a:srgbClr val="000000"/>
              </a:solidFill>
              <a:latin typeface="Lato"/>
              <a:ea typeface="Lato"/>
              <a:cs typeface="Lato"/>
              <a:sym typeface="Lato"/>
            </a:endParaRPr>
          </a:p>
          <a:p>
            <a:pPr indent="0" lvl="0" marL="457200" rtl="0" algn="l">
              <a:spcBef>
                <a:spcPts val="600"/>
              </a:spcBef>
              <a:spcAft>
                <a:spcPts val="0"/>
              </a:spcAft>
              <a:buNone/>
            </a:pPr>
            <a:r>
              <a:t/>
            </a:r>
            <a:endParaRPr sz="1300">
              <a:solidFill>
                <a:srgbClr val="000000"/>
              </a:solidFill>
              <a:latin typeface="Lato"/>
              <a:ea typeface="Lato"/>
              <a:cs typeface="Lato"/>
              <a:sym typeface="Lato"/>
            </a:endParaRPr>
          </a:p>
        </p:txBody>
      </p:sp>
      <p:pic>
        <p:nvPicPr>
          <p:cNvPr id="146" name="Google Shape;146;p20"/>
          <p:cNvPicPr preferRelativeResize="0"/>
          <p:nvPr/>
        </p:nvPicPr>
        <p:blipFill>
          <a:blip r:embed="rId3">
            <a:alphaModFix/>
          </a:blip>
          <a:stretch>
            <a:fillRect/>
          </a:stretch>
        </p:blipFill>
        <p:spPr>
          <a:xfrm>
            <a:off x="1999150" y="3312950"/>
            <a:ext cx="3968099" cy="1028450"/>
          </a:xfrm>
          <a:prstGeom prst="rect">
            <a:avLst/>
          </a:prstGeom>
          <a:noFill/>
          <a:ln>
            <a:noFill/>
          </a:ln>
        </p:spPr>
      </p:pic>
      <p:sp>
        <p:nvSpPr>
          <p:cNvPr id="147" name="Google Shape;147;p2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1"/>
          <p:cNvSpPr txBox="1"/>
          <p:nvPr>
            <p:ph type="title"/>
          </p:nvPr>
        </p:nvSpPr>
        <p:spPr>
          <a:xfrm>
            <a:off x="487650" y="214575"/>
            <a:ext cx="8168700" cy="44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3400">
                <a:solidFill>
                  <a:srgbClr val="000000"/>
                </a:solidFill>
                <a:latin typeface="Lato"/>
                <a:ea typeface="Lato"/>
                <a:cs typeface="Lato"/>
                <a:sym typeface="Lato"/>
              </a:rPr>
              <a:t>Data: Quantifying Severity</a:t>
            </a:r>
            <a:endParaRPr b="1" sz="3400">
              <a:solidFill>
                <a:srgbClr val="000000"/>
              </a:solidFill>
              <a:latin typeface="Lato"/>
              <a:ea typeface="Lato"/>
              <a:cs typeface="Lato"/>
              <a:sym typeface="Lato"/>
            </a:endParaRPr>
          </a:p>
        </p:txBody>
      </p:sp>
      <p:sp>
        <p:nvSpPr>
          <p:cNvPr id="153" name="Google Shape;153;p21"/>
          <p:cNvSpPr txBox="1"/>
          <p:nvPr/>
        </p:nvSpPr>
        <p:spPr>
          <a:xfrm>
            <a:off x="6490325" y="1602225"/>
            <a:ext cx="2580300" cy="28071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0B5394"/>
              </a:buClr>
              <a:buSzPts val="1600"/>
              <a:buFont typeface="Lato"/>
              <a:buChar char="●"/>
            </a:pPr>
            <a:r>
              <a:rPr lang="en" sz="1300">
                <a:solidFill>
                  <a:srgbClr val="0B5394"/>
                </a:solidFill>
                <a:latin typeface="Lato"/>
                <a:ea typeface="Lato"/>
                <a:cs typeface="Lato"/>
                <a:sym typeface="Lato"/>
              </a:rPr>
              <a:t>The columns of the Severity table for 4 months.</a:t>
            </a:r>
            <a:endParaRPr sz="1300">
              <a:solidFill>
                <a:srgbClr val="0B5394"/>
              </a:solidFill>
              <a:latin typeface="Lato"/>
              <a:ea typeface="Lato"/>
              <a:cs typeface="Lato"/>
              <a:sym typeface="Lato"/>
            </a:endParaRPr>
          </a:p>
          <a:p>
            <a:pPr indent="0" lvl="0" marL="457200" rtl="0" algn="l">
              <a:lnSpc>
                <a:spcPct val="150000"/>
              </a:lnSpc>
              <a:spcBef>
                <a:spcPts val="0"/>
              </a:spcBef>
              <a:spcAft>
                <a:spcPts val="0"/>
              </a:spcAft>
              <a:buNone/>
            </a:pPr>
            <a:r>
              <a:rPr lang="en" sz="1300">
                <a:solidFill>
                  <a:srgbClr val="0B5394"/>
                </a:solidFill>
                <a:latin typeface="Lato"/>
                <a:ea typeface="Lato"/>
                <a:cs typeface="Lato"/>
                <a:sym typeface="Lato"/>
              </a:rPr>
              <a:t> </a:t>
            </a:r>
            <a:endParaRPr sz="1300">
              <a:solidFill>
                <a:srgbClr val="0B5394"/>
              </a:solidFill>
              <a:latin typeface="Lato"/>
              <a:ea typeface="Lato"/>
              <a:cs typeface="Lato"/>
              <a:sym typeface="Lato"/>
            </a:endParaRPr>
          </a:p>
          <a:p>
            <a:pPr indent="-311150" lvl="0" marL="457200" rtl="0" algn="l">
              <a:lnSpc>
                <a:spcPct val="150000"/>
              </a:lnSpc>
              <a:spcBef>
                <a:spcPts val="0"/>
              </a:spcBef>
              <a:spcAft>
                <a:spcPts val="0"/>
              </a:spcAft>
              <a:buClr>
                <a:srgbClr val="0B5394"/>
              </a:buClr>
              <a:buSzPts val="1300"/>
              <a:buFont typeface="Lato"/>
              <a:buChar char="●"/>
            </a:pPr>
            <a:r>
              <a:rPr lang="en" sz="1300">
                <a:solidFill>
                  <a:srgbClr val="0B5394"/>
                </a:solidFill>
                <a:latin typeface="Lato"/>
                <a:ea typeface="Lato"/>
                <a:cs typeface="Lato"/>
                <a:sym typeface="Lato"/>
              </a:rPr>
              <a:t>Each cell represents the death rate per day per country.</a:t>
            </a:r>
            <a:endParaRPr sz="1300">
              <a:solidFill>
                <a:srgbClr val="0B5394"/>
              </a:solidFill>
              <a:latin typeface="Lato"/>
              <a:ea typeface="Lato"/>
              <a:cs typeface="Lato"/>
              <a:sym typeface="Lato"/>
            </a:endParaRPr>
          </a:p>
        </p:txBody>
      </p:sp>
      <p:pic>
        <p:nvPicPr>
          <p:cNvPr id="154" name="Google Shape;154;p21"/>
          <p:cNvPicPr preferRelativeResize="0"/>
          <p:nvPr/>
        </p:nvPicPr>
        <p:blipFill>
          <a:blip r:embed="rId3">
            <a:alphaModFix/>
          </a:blip>
          <a:stretch>
            <a:fillRect/>
          </a:stretch>
        </p:blipFill>
        <p:spPr>
          <a:xfrm>
            <a:off x="270746" y="1022200"/>
            <a:ext cx="6328925" cy="3817450"/>
          </a:xfrm>
          <a:prstGeom prst="rect">
            <a:avLst/>
          </a:prstGeom>
          <a:noFill/>
          <a:ln>
            <a:noFill/>
          </a:ln>
        </p:spPr>
      </p:pic>
      <p:sp>
        <p:nvSpPr>
          <p:cNvPr id="155" name="Google Shape;155;p2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